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no"?><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36"/>
    <p:sldId id="257" r:id="rId37"/>
    <p:sldId id="258" r:id="rId38"/>
    <p:sldId id="259" r:id="rId39"/>
    <p:sldId id="260" r:id="rId40"/>
    <p:sldId id="261" r:id="rId41"/>
    <p:sldId id="262" r:id="rId42"/>
    <p:sldId id="263" r:id="rId43"/>
    <p:sldId id="264" r:id="rId44"/>
    <p:sldId id="265" r:id="rId45"/>
    <p:sldId id="266" r:id="rId46"/>
    <p:sldId id="267" r:id="rId47"/>
    <p:sldId id="268" r:id="rId48"/>
    <p:sldId id="269" r:id="rId49"/>
    <p:sldId id="270" r:id="rId50"/>
    <p:sldId id="271" r:id="rId51"/>
    <p:sldId id="272" r:id="rId52"/>
    <p:sldId id="273" r:id="rId53"/>
    <p:sldId id="274" r:id="rId54"/>
    <p:sldId id="275" r:id="rId55"/>
    <p:sldId id="276" r:id="rId56"/>
    <p:sldId id="277" r:id="rId57"/>
  </p:sldIdLst>
  <p:sldSz cx="18288000" cy="10287000"/>
  <p:notesSz cx="6858000" cy="9144000"/>
  <p:embeddedFontLst>
    <p:embeddedFont>
      <p:font typeface="Arimo" charset="1" panose="020B0604020202020204"/>
      <p:regular r:id="rId6"/>
    </p:embeddedFont>
    <p:embeddedFont>
      <p:font typeface="Arimo Bold" charset="1" panose="020B0704020202020204"/>
      <p:regular r:id="rId7"/>
    </p:embeddedFont>
    <p:embeddedFont>
      <p:font typeface="Arimo Italics" charset="1" panose="020B0604020202090204"/>
      <p:regular r:id="rId8"/>
    </p:embeddedFont>
    <p:embeddedFont>
      <p:font typeface="Arimo Bold Italics" charset="1" panose="020B0704020202090204"/>
      <p:regular r:id="rId9"/>
    </p:embeddedFont>
    <p:embeddedFont>
      <p:font typeface="CMU Serif" charset="1" panose="02000603000000000000"/>
      <p:regular r:id="rId10"/>
    </p:embeddedFont>
    <p:embeddedFont>
      <p:font typeface="CMU Serif Italics" charset="1" panose="02000603000000000000"/>
      <p:regular r:id="rId11"/>
    </p:embeddedFont>
    <p:embeddedFont>
      <p:font typeface="Aileron" charset="1" panose="00000500000000000000"/>
      <p:regular r:id="rId12"/>
    </p:embeddedFont>
    <p:embeddedFont>
      <p:font typeface="Aileron Bold" charset="1" panose="00000800000000000000"/>
      <p:regular r:id="rId13"/>
    </p:embeddedFont>
    <p:embeddedFont>
      <p:font typeface="Aileron Italics" charset="1" panose="00000500000000000000"/>
      <p:regular r:id="rId14"/>
    </p:embeddedFont>
    <p:embeddedFont>
      <p:font typeface="Aileron Bold Italics" charset="1" panose="00000800000000000000"/>
      <p:regular r:id="rId15"/>
    </p:embeddedFont>
    <p:embeddedFont>
      <p:font typeface="Aileron Thin" charset="1" panose="00000300000000000000"/>
      <p:regular r:id="rId16"/>
    </p:embeddedFont>
    <p:embeddedFont>
      <p:font typeface="Aileron Thin Italics" charset="1" panose="00000300000000000000"/>
      <p:regular r:id="rId17"/>
    </p:embeddedFont>
    <p:embeddedFont>
      <p:font typeface="Aileron Light" charset="1" panose="00000400000000000000"/>
      <p:regular r:id="rId18"/>
    </p:embeddedFont>
    <p:embeddedFont>
      <p:font typeface="Aileron Light Italics" charset="1" panose="00000400000000000000"/>
      <p:regular r:id="rId19"/>
    </p:embeddedFont>
    <p:embeddedFont>
      <p:font typeface="Aileron Ultra-Bold" charset="1" panose="00000A00000000000000"/>
      <p:regular r:id="rId20"/>
    </p:embeddedFont>
    <p:embeddedFont>
      <p:font typeface="Aileron Ultra-Bold Italics" charset="1" panose="00000A00000000000000"/>
      <p:regular r:id="rId21"/>
    </p:embeddedFont>
    <p:embeddedFont>
      <p:font typeface="Aileron Heavy" charset="1" panose="00000A00000000000000"/>
      <p:regular r:id="rId22"/>
    </p:embeddedFont>
    <p:embeddedFont>
      <p:font typeface="Aileron Heavy Italics" charset="1" panose="00000A00000000000000"/>
      <p:regular r:id="rId23"/>
    </p:embeddedFont>
    <p:embeddedFont>
      <p:font typeface="Open Sauce" charset="1" panose="00000500000000000000"/>
      <p:regular r:id="rId24"/>
    </p:embeddedFont>
    <p:embeddedFont>
      <p:font typeface="Open Sauce Bold" charset="1" panose="00000800000000000000"/>
      <p:regular r:id="rId25"/>
    </p:embeddedFont>
    <p:embeddedFont>
      <p:font typeface="Open Sauce Italics" charset="1" panose="00000500000000000000"/>
      <p:regular r:id="rId26"/>
    </p:embeddedFont>
    <p:embeddedFont>
      <p:font typeface="Open Sauce Bold Italics" charset="1" panose="00000800000000000000"/>
      <p:regular r:id="rId27"/>
    </p:embeddedFont>
    <p:embeddedFont>
      <p:font typeface="Open Sauce Light" charset="1" panose="00000400000000000000"/>
      <p:regular r:id="rId28"/>
    </p:embeddedFont>
    <p:embeddedFont>
      <p:font typeface="Open Sauce Light Italics" charset="1" panose="00000400000000000000"/>
      <p:regular r:id="rId29"/>
    </p:embeddedFont>
    <p:embeddedFont>
      <p:font typeface="Open Sauce Medium" charset="1" panose="00000600000000000000"/>
      <p:regular r:id="rId30"/>
    </p:embeddedFont>
    <p:embeddedFont>
      <p:font typeface="Open Sauce Medium Italics" charset="1" panose="00000600000000000000"/>
      <p:regular r:id="rId31"/>
    </p:embeddedFont>
    <p:embeddedFont>
      <p:font typeface="Open Sauce Semi-Bold" charset="1" panose="00000700000000000000"/>
      <p:regular r:id="rId32"/>
    </p:embeddedFont>
    <p:embeddedFont>
      <p:font typeface="Open Sauce Semi-Bold Italics" charset="1" panose="00000700000000000000"/>
      <p:regular r:id="rId33"/>
    </p:embeddedFont>
    <p:embeddedFont>
      <p:font typeface="Open Sauce Heavy" charset="1" panose="00000A00000000000000"/>
      <p:regular r:id="rId34"/>
    </p:embeddedFont>
    <p:embeddedFont>
      <p:font typeface="Open Sauce Heavy Italics" charset="1" panose="00000A00000000000000"/>
      <p:regular r:id="rId3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no"?><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fonts/font16.fntdata" Type="http://schemas.openxmlformats.org/officeDocument/2006/relationships/font"/><Relationship Id="rId17" Target="fonts/font17.fntdata" Type="http://schemas.openxmlformats.org/officeDocument/2006/relationships/font"/><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fonts/font22.fntdata" Type="http://schemas.openxmlformats.org/officeDocument/2006/relationships/font"/><Relationship Id="rId23" Target="fonts/font23.fntdata" Type="http://schemas.openxmlformats.org/officeDocument/2006/relationships/font"/><Relationship Id="rId24" Target="fonts/font24.fntdata" Type="http://schemas.openxmlformats.org/officeDocument/2006/relationships/font"/><Relationship Id="rId25" Target="fonts/font25.fntdata" Type="http://schemas.openxmlformats.org/officeDocument/2006/relationships/font"/><Relationship Id="rId26" Target="fonts/font26.fntdata" Type="http://schemas.openxmlformats.org/officeDocument/2006/relationships/font"/><Relationship Id="rId27" Target="fonts/font27.fntdata" Type="http://schemas.openxmlformats.org/officeDocument/2006/relationships/font"/><Relationship Id="rId28" Target="fonts/font28.fntdata" Type="http://schemas.openxmlformats.org/officeDocument/2006/relationships/font"/><Relationship Id="rId29" Target="fonts/font29.fntdata" Type="http://schemas.openxmlformats.org/officeDocument/2006/relationships/font"/><Relationship Id="rId3" Target="viewProps.xml" Type="http://schemas.openxmlformats.org/officeDocument/2006/relationships/viewProps"/><Relationship Id="rId30" Target="fonts/font30.fntdata" Type="http://schemas.openxmlformats.org/officeDocument/2006/relationships/font"/><Relationship Id="rId31" Target="fonts/font31.fntdata" Type="http://schemas.openxmlformats.org/officeDocument/2006/relationships/font"/><Relationship Id="rId32" Target="fonts/font32.fntdata" Type="http://schemas.openxmlformats.org/officeDocument/2006/relationships/font"/><Relationship Id="rId33" Target="fonts/font33.fntdata" Type="http://schemas.openxmlformats.org/officeDocument/2006/relationships/font"/><Relationship Id="rId34" Target="fonts/font34.fntdata" Type="http://schemas.openxmlformats.org/officeDocument/2006/relationships/font"/><Relationship Id="rId35" Target="fonts/font35.fntdata" Type="http://schemas.openxmlformats.org/officeDocument/2006/relationships/font"/><Relationship Id="rId36" Target="slides/slide1.xml" Type="http://schemas.openxmlformats.org/officeDocument/2006/relationships/slide"/><Relationship Id="rId37" Target="slides/slide2.xml" Type="http://schemas.openxmlformats.org/officeDocument/2006/relationships/slide"/><Relationship Id="rId38" Target="slides/slide3.xml" Type="http://schemas.openxmlformats.org/officeDocument/2006/relationships/slide"/><Relationship Id="rId39" Target="slides/slide4.xml" Type="http://schemas.openxmlformats.org/officeDocument/2006/relationships/slide"/><Relationship Id="rId4" Target="theme/theme1.xml" Type="http://schemas.openxmlformats.org/officeDocument/2006/relationships/theme"/><Relationship Id="rId40" Target="slides/slide5.xml" Type="http://schemas.openxmlformats.org/officeDocument/2006/relationships/slide"/><Relationship Id="rId41" Target="slides/slide6.xml" Type="http://schemas.openxmlformats.org/officeDocument/2006/relationships/slide"/><Relationship Id="rId42" Target="slides/slide7.xml" Type="http://schemas.openxmlformats.org/officeDocument/2006/relationships/slide"/><Relationship Id="rId43" Target="slides/slide8.xml" Type="http://schemas.openxmlformats.org/officeDocument/2006/relationships/slide"/><Relationship Id="rId44" Target="slides/slide9.xml" Type="http://schemas.openxmlformats.org/officeDocument/2006/relationships/slide"/><Relationship Id="rId45" Target="slides/slide10.xml" Type="http://schemas.openxmlformats.org/officeDocument/2006/relationships/slide"/><Relationship Id="rId46" Target="slides/slide11.xml" Type="http://schemas.openxmlformats.org/officeDocument/2006/relationships/slide"/><Relationship Id="rId47" Target="slides/slide12.xml" Type="http://schemas.openxmlformats.org/officeDocument/2006/relationships/slide"/><Relationship Id="rId48" Target="slides/slide13.xml" Type="http://schemas.openxmlformats.org/officeDocument/2006/relationships/slide"/><Relationship Id="rId49" Target="slides/slide14.xml" Type="http://schemas.openxmlformats.org/officeDocument/2006/relationships/slide"/><Relationship Id="rId5" Target="tableStyles.xml" Type="http://schemas.openxmlformats.org/officeDocument/2006/relationships/tableStyles"/><Relationship Id="rId50" Target="slides/slide15.xml" Type="http://schemas.openxmlformats.org/officeDocument/2006/relationships/slide"/><Relationship Id="rId51" Target="slides/slide16.xml" Type="http://schemas.openxmlformats.org/officeDocument/2006/relationships/slide"/><Relationship Id="rId52" Target="slides/slide17.xml" Type="http://schemas.openxmlformats.org/officeDocument/2006/relationships/slide"/><Relationship Id="rId53" Target="slides/slide18.xml" Type="http://schemas.openxmlformats.org/officeDocument/2006/relationships/slide"/><Relationship Id="rId54" Target="slides/slide19.xml" Type="http://schemas.openxmlformats.org/officeDocument/2006/relationships/slide"/><Relationship Id="rId55" Target="slides/slide20.xml" Type="http://schemas.openxmlformats.org/officeDocument/2006/relationships/slide"/><Relationship Id="rId56" Target="slides/slide21.xml" Type="http://schemas.openxmlformats.org/officeDocument/2006/relationships/slide"/><Relationship Id="rId57" Target="slides/slide22.xml" Type="http://schemas.openxmlformats.org/officeDocument/2006/relationships/slide"/><Relationship Id="rId6" Target="fonts/font6.fntdata" Type="http://schemas.openxmlformats.org/officeDocument/2006/relationships/font"/><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slideLayouts/_rels/slideLayout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no"?><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no"?><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s>
</file>

<file path=ppt/slides/_rels/slide10.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1.png" Type="http://schemas.openxmlformats.org/officeDocument/2006/relationships/image"/><Relationship Id="rId3" Target="../media/image12.svg" Type="http://schemas.openxmlformats.org/officeDocument/2006/relationships/image"/><Relationship Id="rId4" Target="../media/image5.jpeg" Type="http://schemas.openxmlformats.org/officeDocument/2006/relationships/image"/></Relationships>
</file>

<file path=ppt/slides/_rels/slide1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5.jpeg" Type="http://schemas.openxmlformats.org/officeDocument/2006/relationships/image"/><Relationship Id="rId3" Target="../media/image3.png" Type="http://schemas.openxmlformats.org/officeDocument/2006/relationships/image"/><Relationship Id="rId4" Target="../media/image4.svg" Type="http://schemas.openxmlformats.org/officeDocument/2006/relationships/image"/></Relationships>
</file>

<file path=ppt/slides/_rels/slide1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4.svg" Type="http://schemas.openxmlformats.org/officeDocument/2006/relationships/image"/><Relationship Id="rId4" Target="../media/image5.jpeg" Type="http://schemas.openxmlformats.org/officeDocument/2006/relationships/image"/></Relationships>
</file>

<file path=ppt/slides/_rels/slide1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5.jpeg" Type="http://schemas.openxmlformats.org/officeDocument/2006/relationships/image"/><Relationship Id="rId3" Target="../media/image3.png" Type="http://schemas.openxmlformats.org/officeDocument/2006/relationships/image"/><Relationship Id="rId4" Target="../media/image4.svg" Type="http://schemas.openxmlformats.org/officeDocument/2006/relationships/image"/></Relationships>
</file>

<file path=ppt/slides/_rels/slide14.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4.svg" Type="http://schemas.openxmlformats.org/officeDocument/2006/relationships/image"/><Relationship Id="rId4" Target="../media/image5.jpeg" Type="http://schemas.openxmlformats.org/officeDocument/2006/relationships/image"/></Relationships>
</file>

<file path=ppt/slides/_rels/slide1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5.jpeg" Type="http://schemas.openxmlformats.org/officeDocument/2006/relationships/image"/><Relationship Id="rId3" Target="../media/image3.png" Type="http://schemas.openxmlformats.org/officeDocument/2006/relationships/image"/><Relationship Id="rId4" Target="../media/image4.svg" Type="http://schemas.openxmlformats.org/officeDocument/2006/relationships/image"/></Relationships>
</file>

<file path=ppt/slides/_rels/slide1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5.jpeg" Type="http://schemas.openxmlformats.org/officeDocument/2006/relationships/image"/><Relationship Id="rId3" Target="../media/image3.png" Type="http://schemas.openxmlformats.org/officeDocument/2006/relationships/image"/><Relationship Id="rId4" Target="../media/image4.svg" Type="http://schemas.openxmlformats.org/officeDocument/2006/relationships/image"/></Relationships>
</file>

<file path=ppt/slides/_rels/slide1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3.png" Type="http://schemas.openxmlformats.org/officeDocument/2006/relationships/image"/><Relationship Id="rId3" Target="../media/image3.png" Type="http://schemas.openxmlformats.org/officeDocument/2006/relationships/image"/><Relationship Id="rId4" Target="../media/image4.svg" Type="http://schemas.openxmlformats.org/officeDocument/2006/relationships/image"/><Relationship Id="rId5" Target="../media/image5.jpeg" Type="http://schemas.openxmlformats.org/officeDocument/2006/relationships/image"/></Relationships>
</file>

<file path=ppt/slides/_rels/slide1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5.jpeg" Type="http://schemas.openxmlformats.org/officeDocument/2006/relationships/image"/><Relationship Id="rId3" Target="../media/image3.png" Type="http://schemas.openxmlformats.org/officeDocument/2006/relationships/image"/><Relationship Id="rId4" Target="../media/image4.svg" Type="http://schemas.openxmlformats.org/officeDocument/2006/relationships/image"/></Relationships>
</file>

<file path=ppt/slides/_rels/slide19.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14.png" Type="http://schemas.openxmlformats.org/officeDocument/2006/relationships/image"/><Relationship Id="rId3" Target="../media/image15.svg" Type="http://schemas.openxmlformats.org/officeDocument/2006/relationships/image"/><Relationship Id="rId4" Target="../media/image8.png" Type="http://schemas.openxmlformats.org/officeDocument/2006/relationships/image"/><Relationship Id="rId5" Target="../media/image9.svg" Type="http://schemas.openxmlformats.org/officeDocument/2006/relationships/image"/></Relationships>
</file>

<file path=ppt/slides/_rels/slide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jpeg" Type="http://schemas.openxmlformats.org/officeDocument/2006/relationships/image"/></Relationships>
</file>

<file path=ppt/slides/_rels/slide20.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5.jpeg" Type="http://schemas.openxmlformats.org/officeDocument/2006/relationships/image"/><Relationship Id="rId3" Target="../media/image3.png" Type="http://schemas.openxmlformats.org/officeDocument/2006/relationships/image"/><Relationship Id="rId4" Target="../media/image4.svg" Type="http://schemas.openxmlformats.org/officeDocument/2006/relationships/image"/><Relationship Id="rId5" Target="../media/image16.jpeg" Type="http://schemas.openxmlformats.org/officeDocument/2006/relationships/image"/></Relationships>
</file>

<file path=ppt/slides/_rels/slide21.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5.jpeg" Type="http://schemas.openxmlformats.org/officeDocument/2006/relationships/image"/><Relationship Id="rId3" Target="../media/image17.png" Type="http://schemas.openxmlformats.org/officeDocument/2006/relationships/image"/><Relationship Id="rId4" Target="../media/image18.svg" Type="http://schemas.openxmlformats.org/officeDocument/2006/relationships/image"/><Relationship Id="rId5" Target="../media/image3.png" Type="http://schemas.openxmlformats.org/officeDocument/2006/relationships/image"/><Relationship Id="rId6" Target="../media/image4.svg" Type="http://schemas.openxmlformats.org/officeDocument/2006/relationships/image"/></Relationships>
</file>

<file path=ppt/slides/_rels/slide22.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jpeg" Type="http://schemas.openxmlformats.org/officeDocument/2006/relationships/image"/></Relationships>
</file>

<file path=ppt/slides/_rels/slide3.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4.svg" Type="http://schemas.openxmlformats.org/officeDocument/2006/relationships/image"/><Relationship Id="rId4" Target="../media/image5.jpeg" Type="http://schemas.openxmlformats.org/officeDocument/2006/relationships/image"/></Relationships>
</file>

<file path=ppt/slides/_rels/slide4.xml.rels><?xml version="1.0" encoding="UTF-8" standalone="no"?><Relationships xmlns="http://schemas.openxmlformats.org/package/2006/relationships"><Relationship Id="rId1" Target="../slideLayouts/slideLayout7.xml" Type="http://schemas.openxmlformats.org/officeDocument/2006/relationships/slideLayout"/></Relationships>
</file>

<file path=ppt/slides/_rels/slide5.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5.jpeg" Type="http://schemas.openxmlformats.org/officeDocument/2006/relationships/image"/><Relationship Id="rId3" Target="../media/image3.png" Type="http://schemas.openxmlformats.org/officeDocument/2006/relationships/image"/><Relationship Id="rId4" Target="../media/image4.svg" Type="http://schemas.openxmlformats.org/officeDocument/2006/relationships/image"/></Relationships>
</file>

<file path=ppt/slides/_rels/slide6.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4.svg" Type="http://schemas.openxmlformats.org/officeDocument/2006/relationships/image"/><Relationship Id="rId4" Target="../media/image5.jpeg" Type="http://schemas.openxmlformats.org/officeDocument/2006/relationships/image"/></Relationships>
</file>

<file path=ppt/slides/_rels/slide7.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6.png" Type="http://schemas.openxmlformats.org/officeDocument/2006/relationships/image"/><Relationship Id="rId3" Target="../media/image7.svg" Type="http://schemas.openxmlformats.org/officeDocument/2006/relationships/image"/><Relationship Id="rId4" Target="../media/image8.png" Type="http://schemas.openxmlformats.org/officeDocument/2006/relationships/image"/><Relationship Id="rId5" Target="../media/image9.svg" Type="http://schemas.openxmlformats.org/officeDocument/2006/relationships/image"/></Relationships>
</file>

<file path=ppt/slides/_rels/slide8.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2.jpeg" Type="http://schemas.openxmlformats.org/officeDocument/2006/relationships/image"/><Relationship Id="rId3" Target="../media/image1.jpeg" Type="http://schemas.openxmlformats.org/officeDocument/2006/relationships/image"/><Relationship Id="rId4" Target="../media/image10.png" Type="http://schemas.openxmlformats.org/officeDocument/2006/relationships/image"/></Relationships>
</file>

<file path=ppt/slides/_rels/slide9.xml.rels><?xml version="1.0" encoding="UTF-8" standalone="no"?><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4.svg" Type="http://schemas.openxmlformats.org/officeDocument/2006/relationships/image"/><Relationship Id="rId4" Target="../media/image5.jpe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2510756" y="684377"/>
            <a:ext cx="13266488" cy="8918246"/>
          </a:xfrm>
          <a:custGeom>
            <a:avLst/>
            <a:gdLst/>
            <a:ahLst/>
            <a:cxnLst/>
            <a:rect r="r" b="b" t="t" l="l"/>
            <a:pathLst>
              <a:path h="8918246" w="13266488">
                <a:moveTo>
                  <a:pt x="0" y="0"/>
                </a:moveTo>
                <a:lnTo>
                  <a:pt x="13266488" y="0"/>
                </a:lnTo>
                <a:lnTo>
                  <a:pt x="13266488" y="8918246"/>
                </a:lnTo>
                <a:lnTo>
                  <a:pt x="0" y="8918246"/>
                </a:lnTo>
                <a:lnTo>
                  <a:pt x="0" y="0"/>
                </a:lnTo>
                <a:close/>
              </a:path>
            </a:pathLst>
          </a:custGeom>
          <a:blipFill>
            <a:blip r:embed="rId2"/>
            <a:stretch>
              <a:fillRect l="0" t="-5175" r="0" b="0"/>
            </a:stretch>
          </a:blipFill>
        </p:spPr>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2775723" y="3661269"/>
            <a:ext cx="3501005" cy="3501005"/>
          </a:xfrm>
          <a:custGeom>
            <a:avLst/>
            <a:gdLst/>
            <a:ahLst/>
            <a:cxnLst/>
            <a:rect r="r" b="b" t="t" l="l"/>
            <a:pathLst>
              <a:path h="3501005" w="3501005">
                <a:moveTo>
                  <a:pt x="0" y="0"/>
                </a:moveTo>
                <a:lnTo>
                  <a:pt x="3501005" y="0"/>
                </a:lnTo>
                <a:lnTo>
                  <a:pt x="3501005" y="3501005"/>
                </a:lnTo>
                <a:lnTo>
                  <a:pt x="0" y="3501005"/>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TextBox 3" id="3"/>
          <p:cNvSpPr txBox="true"/>
          <p:nvPr/>
        </p:nvSpPr>
        <p:spPr>
          <a:xfrm rot="0">
            <a:off x="8216682" y="3606784"/>
            <a:ext cx="8876463" cy="3609975"/>
          </a:xfrm>
          <a:prstGeom prst="rect">
            <a:avLst/>
          </a:prstGeom>
        </p:spPr>
        <p:txBody>
          <a:bodyPr anchor="t" rtlCol="false" tIns="0" lIns="0" bIns="0" rIns="0">
            <a:spAutoFit/>
          </a:bodyPr>
          <a:lstStyle/>
          <a:p>
            <a:pPr algn="l" marL="798821" indent="-399411" lvl="1">
              <a:lnSpc>
                <a:spcPts val="4439"/>
              </a:lnSpc>
              <a:buFont typeface="Arial"/>
              <a:buChar char="•"/>
            </a:pPr>
            <a:r>
              <a:rPr lang="en-US" sz="3699" spc="-33" strike="noStrike" u="none">
                <a:solidFill>
                  <a:srgbClr val="0B2556"/>
                </a:solidFill>
                <a:latin typeface="CMU Serif"/>
              </a:rPr>
              <a:t>Atención sociosanitaria domiciliaria</a:t>
            </a:r>
          </a:p>
          <a:p>
            <a:pPr algn="l" marL="798821" indent="-399411" lvl="1">
              <a:lnSpc>
                <a:spcPts val="4439"/>
              </a:lnSpc>
              <a:buFont typeface="Arial"/>
              <a:buChar char="•"/>
            </a:pPr>
            <a:r>
              <a:rPr lang="en-US" sz="3699" spc="-33" strike="noStrike" u="none">
                <a:solidFill>
                  <a:srgbClr val="0B2556"/>
                </a:solidFill>
                <a:latin typeface="CMU Serif"/>
              </a:rPr>
              <a:t>Atención psicosocial domiciliaria</a:t>
            </a:r>
          </a:p>
          <a:p>
            <a:pPr algn="l" marL="798821" indent="-399411" lvl="1">
              <a:lnSpc>
                <a:spcPts val="4439"/>
              </a:lnSpc>
              <a:buFont typeface="Arial"/>
              <a:buChar char="•"/>
            </a:pPr>
            <a:r>
              <a:rPr lang="en-US" sz="3699" spc="-33" strike="noStrike" u="none">
                <a:solidFill>
                  <a:srgbClr val="0B2556"/>
                </a:solidFill>
                <a:latin typeface="CMU Serif"/>
              </a:rPr>
              <a:t>Atención doméstica y apoyo domiciliario</a:t>
            </a:r>
          </a:p>
          <a:p>
            <a:pPr algn="l" marL="798821" indent="-399411" lvl="1">
              <a:lnSpc>
                <a:spcPts val="4439"/>
              </a:lnSpc>
              <a:buFont typeface="Arial"/>
              <a:buChar char="•"/>
            </a:pPr>
            <a:r>
              <a:rPr lang="en-US" sz="3699" spc="-33" strike="noStrike" u="none">
                <a:solidFill>
                  <a:srgbClr val="0B2556"/>
                </a:solidFill>
                <a:latin typeface="CMU Serif"/>
              </a:rPr>
              <a:t>Centro de respiro familiar</a:t>
            </a:r>
          </a:p>
          <a:p>
            <a:pPr algn="l" marL="798821" indent="-399411" lvl="1">
              <a:lnSpc>
                <a:spcPts val="4439"/>
              </a:lnSpc>
              <a:buFont typeface="Arial"/>
              <a:buChar char="•"/>
            </a:pPr>
            <a:r>
              <a:rPr lang="en-US" sz="3699" spc="-33" strike="noStrike" u="none">
                <a:solidFill>
                  <a:srgbClr val="0B2556"/>
                </a:solidFill>
                <a:latin typeface="CMU Serif"/>
              </a:rPr>
              <a:t>Teleasistencia avanzada</a:t>
            </a:r>
          </a:p>
        </p:txBody>
      </p:sp>
      <p:sp>
        <p:nvSpPr>
          <p:cNvPr name="TextBox 4" id="4"/>
          <p:cNvSpPr txBox="true"/>
          <p:nvPr/>
        </p:nvSpPr>
        <p:spPr>
          <a:xfrm rot="0">
            <a:off x="8216682" y="2428921"/>
            <a:ext cx="8876463" cy="1371600"/>
          </a:xfrm>
          <a:prstGeom prst="rect">
            <a:avLst/>
          </a:prstGeom>
        </p:spPr>
        <p:txBody>
          <a:bodyPr anchor="t" rtlCol="false" tIns="0" lIns="0" bIns="0" rIns="0">
            <a:spAutoFit/>
          </a:bodyPr>
          <a:lstStyle/>
          <a:p>
            <a:pPr algn="l" marL="0" indent="0" lvl="0">
              <a:lnSpc>
                <a:spcPts val="3600"/>
              </a:lnSpc>
            </a:pPr>
            <a:r>
              <a:rPr lang="en-US" sz="3000" spc="-27" strike="noStrike" u="none">
                <a:solidFill>
                  <a:srgbClr val="0B2556"/>
                </a:solidFill>
                <a:latin typeface="CMU Serif"/>
              </a:rPr>
              <a:t>Para lograr estos objetivos, el proyecto cuenta con servicios que incluyen:</a:t>
            </a:r>
          </a:p>
          <a:p>
            <a:pPr algn="l" marL="0" indent="0" lvl="0">
              <a:lnSpc>
                <a:spcPts val="3600"/>
              </a:lnSpc>
            </a:pPr>
          </a:p>
        </p:txBody>
      </p:sp>
      <p:sp>
        <p:nvSpPr>
          <p:cNvPr name="TextBox 5" id="5"/>
          <p:cNvSpPr txBox="true"/>
          <p:nvPr/>
        </p:nvSpPr>
        <p:spPr>
          <a:xfrm rot="0">
            <a:off x="2555633" y="1266825"/>
            <a:ext cx="5661049" cy="1047749"/>
          </a:xfrm>
          <a:prstGeom prst="rect">
            <a:avLst/>
          </a:prstGeom>
        </p:spPr>
        <p:txBody>
          <a:bodyPr anchor="t" rtlCol="false" tIns="0" lIns="0" bIns="0" rIns="0">
            <a:spAutoFit/>
          </a:bodyPr>
          <a:lstStyle/>
          <a:p>
            <a:pPr algn="l" marL="0" indent="0" lvl="0">
              <a:lnSpc>
                <a:spcPts val="7649"/>
              </a:lnSpc>
              <a:spcBef>
                <a:spcPct val="0"/>
              </a:spcBef>
            </a:pPr>
            <a:r>
              <a:rPr lang="en-US" sz="8499" spc="-339" strike="noStrike" u="none">
                <a:solidFill>
                  <a:srgbClr val="0B2556"/>
                </a:solidFill>
                <a:latin typeface="CMU Serif"/>
              </a:rPr>
              <a:t>Servicios</a:t>
            </a:r>
          </a:p>
        </p:txBody>
      </p:sp>
      <p:sp>
        <p:nvSpPr>
          <p:cNvPr name="Freeform 6" id="6"/>
          <p:cNvSpPr/>
          <p:nvPr/>
        </p:nvSpPr>
        <p:spPr>
          <a:xfrm flipH="false" flipV="false" rot="0">
            <a:off x="16811038" y="8714602"/>
            <a:ext cx="1476962" cy="1572398"/>
          </a:xfrm>
          <a:custGeom>
            <a:avLst/>
            <a:gdLst/>
            <a:ahLst/>
            <a:cxnLst/>
            <a:rect r="r" b="b" t="t" l="l"/>
            <a:pathLst>
              <a:path h="1572398" w="1476962">
                <a:moveTo>
                  <a:pt x="0" y="0"/>
                </a:moveTo>
                <a:lnTo>
                  <a:pt x="1476962" y="0"/>
                </a:lnTo>
                <a:lnTo>
                  <a:pt x="1476962" y="1572398"/>
                </a:lnTo>
                <a:lnTo>
                  <a:pt x="0" y="1572398"/>
                </a:lnTo>
                <a:lnTo>
                  <a:pt x="0" y="0"/>
                </a:lnTo>
                <a:close/>
              </a:path>
            </a:pathLst>
          </a:custGeom>
          <a:blipFill>
            <a:blip r:embed="rId4"/>
            <a:stretch>
              <a:fillRect l="-17161" t="-3381" r="0" b="-6668"/>
            </a:stretch>
          </a:blipFill>
        </p:spPr>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3312866" y="5015940"/>
            <a:ext cx="3179588" cy="1061549"/>
          </a:xfrm>
          <a:prstGeom prst="rect">
            <a:avLst/>
          </a:prstGeom>
        </p:spPr>
        <p:txBody>
          <a:bodyPr anchor="t" rtlCol="false" tIns="0" lIns="0" bIns="0" rIns="0">
            <a:spAutoFit/>
          </a:bodyPr>
          <a:lstStyle/>
          <a:p>
            <a:pPr algn="l" marL="0" indent="0" lvl="0">
              <a:lnSpc>
                <a:spcPts val="2845"/>
              </a:lnSpc>
              <a:spcBef>
                <a:spcPct val="0"/>
              </a:spcBef>
            </a:pPr>
            <a:r>
              <a:rPr lang="en-US" sz="2586" spc="-23" strike="noStrike" u="none">
                <a:solidFill>
                  <a:srgbClr val="0B2556"/>
                </a:solidFill>
                <a:latin typeface="CMU Serif"/>
              </a:rPr>
              <a:t>Toma de constantes y valoración general del estado de salud.</a:t>
            </a:r>
          </a:p>
        </p:txBody>
      </p:sp>
      <p:sp>
        <p:nvSpPr>
          <p:cNvPr name="TextBox 3" id="3"/>
          <p:cNvSpPr txBox="true"/>
          <p:nvPr/>
        </p:nvSpPr>
        <p:spPr>
          <a:xfrm rot="0">
            <a:off x="3282369" y="7154907"/>
            <a:ext cx="3210086" cy="688787"/>
          </a:xfrm>
          <a:prstGeom prst="rect">
            <a:avLst/>
          </a:prstGeom>
        </p:spPr>
        <p:txBody>
          <a:bodyPr anchor="t" rtlCol="false" tIns="0" lIns="0" bIns="0" rIns="0">
            <a:spAutoFit/>
          </a:bodyPr>
          <a:lstStyle/>
          <a:p>
            <a:pPr algn="l" marL="0" indent="0" lvl="0">
              <a:lnSpc>
                <a:spcPts val="2733"/>
              </a:lnSpc>
              <a:spcBef>
                <a:spcPct val="0"/>
              </a:spcBef>
            </a:pPr>
            <a:r>
              <a:rPr lang="en-US" sz="2485" spc="-22" strike="noStrike" u="none">
                <a:solidFill>
                  <a:srgbClr val="0B2556"/>
                </a:solidFill>
                <a:latin typeface="CMU Serif"/>
              </a:rPr>
              <a:t>Control y recordatorio de medicación.</a:t>
            </a:r>
          </a:p>
        </p:txBody>
      </p:sp>
      <p:sp>
        <p:nvSpPr>
          <p:cNvPr name="TextBox 4" id="4"/>
          <p:cNvSpPr txBox="true"/>
          <p:nvPr/>
        </p:nvSpPr>
        <p:spPr>
          <a:xfrm rot="0">
            <a:off x="7007789" y="5015940"/>
            <a:ext cx="4067012" cy="1061324"/>
          </a:xfrm>
          <a:prstGeom prst="rect">
            <a:avLst/>
          </a:prstGeom>
        </p:spPr>
        <p:txBody>
          <a:bodyPr anchor="t" rtlCol="false" tIns="0" lIns="0" bIns="0" rIns="0">
            <a:spAutoFit/>
          </a:bodyPr>
          <a:lstStyle/>
          <a:p>
            <a:pPr marL="0" indent="0" lvl="0">
              <a:lnSpc>
                <a:spcPts val="2825"/>
              </a:lnSpc>
              <a:spcBef>
                <a:spcPct val="0"/>
              </a:spcBef>
            </a:pPr>
            <a:r>
              <a:rPr lang="en-US" sz="2568" spc="-23" strike="noStrike" u="none">
                <a:solidFill>
                  <a:srgbClr val="0B2556"/>
                </a:solidFill>
                <a:latin typeface="CMU Serif"/>
              </a:rPr>
              <a:t>Alimentación y seguimiento de tratamientos terapéuticos.</a:t>
            </a:r>
          </a:p>
        </p:txBody>
      </p:sp>
      <p:sp>
        <p:nvSpPr>
          <p:cNvPr name="TextBox 5" id="5"/>
          <p:cNvSpPr txBox="true"/>
          <p:nvPr/>
        </p:nvSpPr>
        <p:spPr>
          <a:xfrm rot="0">
            <a:off x="7076984" y="7042418"/>
            <a:ext cx="3875428" cy="1374775"/>
          </a:xfrm>
          <a:prstGeom prst="rect">
            <a:avLst/>
          </a:prstGeom>
        </p:spPr>
        <p:txBody>
          <a:bodyPr anchor="t" rtlCol="false" tIns="0" lIns="0" bIns="0" rIns="0">
            <a:spAutoFit/>
          </a:bodyPr>
          <a:lstStyle/>
          <a:p>
            <a:pPr algn="l" marL="0" indent="0" lvl="0">
              <a:lnSpc>
                <a:spcPts val="2749"/>
              </a:lnSpc>
              <a:spcBef>
                <a:spcPct val="0"/>
              </a:spcBef>
            </a:pPr>
            <a:r>
              <a:rPr lang="en-US" sz="2499" spc="-22" strike="noStrike" u="none">
                <a:solidFill>
                  <a:srgbClr val="0B2556"/>
                </a:solidFill>
                <a:latin typeface="CMU Serif"/>
              </a:rPr>
              <a:t>Mejora de las capacidades físicas para las personas dependientes en el domicilio.</a:t>
            </a:r>
          </a:p>
        </p:txBody>
      </p:sp>
      <p:sp>
        <p:nvSpPr>
          <p:cNvPr name="TextBox 6" id="6"/>
          <p:cNvSpPr txBox="true"/>
          <p:nvPr/>
        </p:nvSpPr>
        <p:spPr>
          <a:xfrm rot="0">
            <a:off x="11592615" y="5015940"/>
            <a:ext cx="3104295" cy="1031875"/>
          </a:xfrm>
          <a:prstGeom prst="rect">
            <a:avLst/>
          </a:prstGeom>
        </p:spPr>
        <p:txBody>
          <a:bodyPr anchor="t" rtlCol="false" tIns="0" lIns="0" bIns="0" rIns="0">
            <a:spAutoFit/>
          </a:bodyPr>
          <a:lstStyle/>
          <a:p>
            <a:pPr algn="l" marL="0" indent="0" lvl="0">
              <a:lnSpc>
                <a:spcPts val="2749"/>
              </a:lnSpc>
              <a:spcBef>
                <a:spcPct val="0"/>
              </a:spcBef>
            </a:pPr>
            <a:r>
              <a:rPr lang="en-US" sz="2499" spc="-22" strike="noStrike" u="none">
                <a:solidFill>
                  <a:srgbClr val="0B2556"/>
                </a:solidFill>
                <a:latin typeface="CMU Serif"/>
              </a:rPr>
              <a:t>Movilización articular y promoción de la autonomía personal.</a:t>
            </a:r>
          </a:p>
        </p:txBody>
      </p:sp>
      <p:sp>
        <p:nvSpPr>
          <p:cNvPr name="TextBox 7" id="7"/>
          <p:cNvSpPr txBox="true"/>
          <p:nvPr/>
        </p:nvSpPr>
        <p:spPr>
          <a:xfrm rot="0">
            <a:off x="11882390" y="7326263"/>
            <a:ext cx="2669633" cy="346075"/>
          </a:xfrm>
          <a:prstGeom prst="rect">
            <a:avLst/>
          </a:prstGeom>
        </p:spPr>
        <p:txBody>
          <a:bodyPr anchor="t" rtlCol="false" tIns="0" lIns="0" bIns="0" rIns="0">
            <a:spAutoFit/>
          </a:bodyPr>
          <a:lstStyle/>
          <a:p>
            <a:pPr algn="l" marL="0" indent="0" lvl="0">
              <a:lnSpc>
                <a:spcPts val="2749"/>
              </a:lnSpc>
              <a:spcBef>
                <a:spcPct val="0"/>
              </a:spcBef>
            </a:pPr>
            <a:r>
              <a:rPr lang="en-US" sz="2499" spc="-22" strike="noStrike" u="none">
                <a:solidFill>
                  <a:srgbClr val="0B2556"/>
                </a:solidFill>
                <a:latin typeface="CMU Serif"/>
              </a:rPr>
              <a:t>Primeros auxilios.</a:t>
            </a:r>
          </a:p>
        </p:txBody>
      </p:sp>
      <p:grpSp>
        <p:nvGrpSpPr>
          <p:cNvPr name="Group 8" id="8"/>
          <p:cNvGrpSpPr/>
          <p:nvPr/>
        </p:nvGrpSpPr>
        <p:grpSpPr>
          <a:xfrm rot="0">
            <a:off x="2898808" y="2139954"/>
            <a:ext cx="12490384" cy="1584321"/>
            <a:chOff x="0" y="0"/>
            <a:chExt cx="16653845" cy="2112428"/>
          </a:xfrm>
        </p:grpSpPr>
        <p:sp>
          <p:nvSpPr>
            <p:cNvPr name="TextBox 9" id="9"/>
            <p:cNvSpPr txBox="true"/>
            <p:nvPr/>
          </p:nvSpPr>
          <p:spPr>
            <a:xfrm rot="0">
              <a:off x="0" y="190500"/>
              <a:ext cx="16653845" cy="1167073"/>
            </a:xfrm>
            <a:prstGeom prst="rect">
              <a:avLst/>
            </a:prstGeom>
          </p:spPr>
          <p:txBody>
            <a:bodyPr anchor="t" rtlCol="false" tIns="0" lIns="0" bIns="0" rIns="0">
              <a:spAutoFit/>
            </a:bodyPr>
            <a:lstStyle/>
            <a:p>
              <a:pPr marL="0" indent="0" lvl="0">
                <a:lnSpc>
                  <a:spcPts val="6051"/>
                </a:lnSpc>
                <a:spcBef>
                  <a:spcPct val="0"/>
                </a:spcBef>
              </a:pPr>
              <a:r>
                <a:rPr lang="en-US" sz="6723" spc="-268" strike="noStrike" u="none">
                  <a:solidFill>
                    <a:srgbClr val="0B2556"/>
                  </a:solidFill>
                  <a:latin typeface="CMU Serif"/>
                </a:rPr>
                <a:t>Atención Sociosanitaria Domiciliaria</a:t>
              </a:r>
            </a:p>
          </p:txBody>
        </p:sp>
        <p:sp>
          <p:nvSpPr>
            <p:cNvPr name="TextBox 10" id="10"/>
            <p:cNvSpPr txBox="true"/>
            <p:nvPr/>
          </p:nvSpPr>
          <p:spPr>
            <a:xfrm rot="0">
              <a:off x="0" y="1686979"/>
              <a:ext cx="16653845" cy="425449"/>
            </a:xfrm>
            <a:prstGeom prst="rect">
              <a:avLst/>
            </a:prstGeom>
          </p:spPr>
          <p:txBody>
            <a:bodyPr anchor="t" rtlCol="false" tIns="0" lIns="0" bIns="0" rIns="0">
              <a:spAutoFit/>
            </a:bodyPr>
            <a:lstStyle/>
            <a:p>
              <a:pPr marL="0" indent="0" lvl="0">
                <a:lnSpc>
                  <a:spcPts val="2279"/>
                </a:lnSpc>
                <a:spcBef>
                  <a:spcPct val="0"/>
                </a:spcBef>
              </a:pPr>
              <a:r>
                <a:rPr lang="en-US" sz="2399" spc="-21" strike="noStrike" u="none">
                  <a:solidFill>
                    <a:srgbClr val="0B2556"/>
                  </a:solidFill>
                  <a:latin typeface="Open Sauce"/>
                </a:rPr>
                <a:t>LOS SERVICIOS DE ATENCIÓN SOCIOSANITARIA DOMICILIARIA ABARCAN:</a:t>
              </a:r>
            </a:p>
          </p:txBody>
        </p:sp>
      </p:grpSp>
      <p:sp>
        <p:nvSpPr>
          <p:cNvPr name="AutoShape 11" id="11"/>
          <p:cNvSpPr/>
          <p:nvPr/>
        </p:nvSpPr>
        <p:spPr>
          <a:xfrm>
            <a:off x="3755393" y="6576275"/>
            <a:ext cx="10146940" cy="0"/>
          </a:xfrm>
          <a:prstGeom prst="line">
            <a:avLst/>
          </a:prstGeom>
          <a:ln cap="flat" w="38100">
            <a:solidFill>
              <a:srgbClr val="0B2556"/>
            </a:solidFill>
            <a:prstDash val="solid"/>
            <a:headEnd type="oval" len="lg" w="lg"/>
            <a:tailEnd type="oval" len="lg" w="lg"/>
          </a:ln>
        </p:spPr>
      </p:sp>
      <p:sp>
        <p:nvSpPr>
          <p:cNvPr name="AutoShape 12" id="12"/>
          <p:cNvSpPr/>
          <p:nvPr/>
        </p:nvSpPr>
        <p:spPr>
          <a:xfrm flipH="true">
            <a:off x="6751098" y="4229100"/>
            <a:ext cx="0" cy="4855335"/>
          </a:xfrm>
          <a:prstGeom prst="line">
            <a:avLst/>
          </a:prstGeom>
          <a:ln cap="flat" w="38100">
            <a:solidFill>
              <a:srgbClr val="0B2556"/>
            </a:solidFill>
            <a:prstDash val="solid"/>
            <a:headEnd type="oval" len="lg" w="lg"/>
            <a:tailEnd type="oval" len="lg" w="lg"/>
          </a:ln>
        </p:spPr>
      </p:sp>
      <p:sp>
        <p:nvSpPr>
          <p:cNvPr name="AutoShape 13" id="13"/>
          <p:cNvSpPr/>
          <p:nvPr/>
        </p:nvSpPr>
        <p:spPr>
          <a:xfrm>
            <a:off x="11282315" y="4229100"/>
            <a:ext cx="0" cy="4855335"/>
          </a:xfrm>
          <a:prstGeom prst="line">
            <a:avLst/>
          </a:prstGeom>
          <a:ln cap="flat" w="38100">
            <a:solidFill>
              <a:srgbClr val="0B2556"/>
            </a:solidFill>
            <a:prstDash val="solid"/>
            <a:headEnd type="oval" len="lg" w="lg"/>
            <a:tailEnd type="oval" len="lg" w="lg"/>
          </a:ln>
        </p:spPr>
      </p:sp>
      <p:sp>
        <p:nvSpPr>
          <p:cNvPr name="Freeform 14" id="14"/>
          <p:cNvSpPr/>
          <p:nvPr/>
        </p:nvSpPr>
        <p:spPr>
          <a:xfrm flipH="false" flipV="false" rot="0">
            <a:off x="16811038" y="8714602"/>
            <a:ext cx="1476962" cy="1572398"/>
          </a:xfrm>
          <a:custGeom>
            <a:avLst/>
            <a:gdLst/>
            <a:ahLst/>
            <a:cxnLst/>
            <a:rect r="r" b="b" t="t" l="l"/>
            <a:pathLst>
              <a:path h="1572398" w="1476962">
                <a:moveTo>
                  <a:pt x="0" y="0"/>
                </a:moveTo>
                <a:lnTo>
                  <a:pt x="1476962" y="0"/>
                </a:lnTo>
                <a:lnTo>
                  <a:pt x="1476962" y="1572398"/>
                </a:lnTo>
                <a:lnTo>
                  <a:pt x="0" y="1572398"/>
                </a:lnTo>
                <a:lnTo>
                  <a:pt x="0" y="0"/>
                </a:lnTo>
                <a:close/>
              </a:path>
            </a:pathLst>
          </a:custGeom>
          <a:blipFill>
            <a:blip r:embed="rId2"/>
            <a:stretch>
              <a:fillRect l="-17161" t="-3381" r="0" b="-6668"/>
            </a:stretch>
          </a:blipFill>
        </p:spPr>
      </p:sp>
      <p:sp>
        <p:nvSpPr>
          <p:cNvPr name="Freeform 15" id="15"/>
          <p:cNvSpPr/>
          <p:nvPr/>
        </p:nvSpPr>
        <p:spPr>
          <a:xfrm flipH="false" flipV="false" rot="0">
            <a:off x="-9525" y="0"/>
            <a:ext cx="2746420" cy="2746420"/>
          </a:xfrm>
          <a:custGeom>
            <a:avLst/>
            <a:gdLst/>
            <a:ahLst/>
            <a:cxnLst/>
            <a:rect r="r" b="b" t="t" l="l"/>
            <a:pathLst>
              <a:path h="2746420" w="2746420">
                <a:moveTo>
                  <a:pt x="0" y="0"/>
                </a:moveTo>
                <a:lnTo>
                  <a:pt x="2746420" y="0"/>
                </a:lnTo>
                <a:lnTo>
                  <a:pt x="2746420" y="2746420"/>
                </a:lnTo>
                <a:lnTo>
                  <a:pt x="0" y="274642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8790471" y="1700174"/>
            <a:ext cx="7302739" cy="7353300"/>
          </a:xfrm>
          <a:prstGeom prst="rect">
            <a:avLst/>
          </a:prstGeom>
        </p:spPr>
        <p:txBody>
          <a:bodyPr anchor="t" rtlCol="false" tIns="0" lIns="0" bIns="0" rIns="0">
            <a:spAutoFit/>
          </a:bodyPr>
          <a:lstStyle/>
          <a:p>
            <a:pPr algn="l" marL="0" indent="0" lvl="0">
              <a:lnSpc>
                <a:spcPts val="3220"/>
              </a:lnSpc>
              <a:spcBef>
                <a:spcPct val="0"/>
              </a:spcBef>
            </a:pPr>
            <a:r>
              <a:rPr lang="en-US" sz="2684" spc="-24" strike="noStrike" u="none">
                <a:solidFill>
                  <a:srgbClr val="0B2556"/>
                </a:solidFill>
                <a:latin typeface="CMU Serif"/>
              </a:rPr>
              <a:t>No es menos importante para nosotros </a:t>
            </a:r>
            <a:r>
              <a:rPr lang="en-US" sz="2684" spc="-24" strike="noStrike" u="none">
                <a:solidFill>
                  <a:srgbClr val="4D0303"/>
                </a:solidFill>
                <a:latin typeface="CMU Serif"/>
              </a:rPr>
              <a:t>combatir</a:t>
            </a:r>
            <a:r>
              <a:rPr lang="en-US" sz="2684" spc="-24" strike="noStrike" u="none">
                <a:solidFill>
                  <a:srgbClr val="0B2556"/>
                </a:solidFill>
                <a:latin typeface="CMU Serif"/>
              </a:rPr>
              <a:t> la </a:t>
            </a:r>
            <a:r>
              <a:rPr lang="en-US" sz="2684" spc="-24" strike="noStrike" u="none">
                <a:solidFill>
                  <a:srgbClr val="4D0303"/>
                </a:solidFill>
                <a:latin typeface="CMU Serif"/>
              </a:rPr>
              <a:t>soledad</a:t>
            </a:r>
            <a:r>
              <a:rPr lang="en-US" sz="2684" spc="-24" strike="noStrike" u="none">
                <a:solidFill>
                  <a:srgbClr val="0B2556"/>
                </a:solidFill>
                <a:latin typeface="CMU Serif"/>
              </a:rPr>
              <a:t> y el </a:t>
            </a:r>
            <a:r>
              <a:rPr lang="en-US" sz="2684" spc="-24" strike="noStrike" u="none">
                <a:solidFill>
                  <a:srgbClr val="4D0303"/>
                </a:solidFill>
                <a:latin typeface="CMU Serif"/>
              </a:rPr>
              <a:t>deterioro</a:t>
            </a:r>
            <a:r>
              <a:rPr lang="en-US" sz="2684" spc="-24" strike="noStrike" u="none">
                <a:solidFill>
                  <a:srgbClr val="0B2556"/>
                </a:solidFill>
                <a:latin typeface="CMU Serif"/>
              </a:rPr>
              <a:t> de la </a:t>
            </a:r>
            <a:r>
              <a:rPr lang="en-US" sz="2684" spc="-24" strike="noStrike" u="none">
                <a:solidFill>
                  <a:srgbClr val="4D0303"/>
                </a:solidFill>
                <a:latin typeface="CMU Serif"/>
              </a:rPr>
              <a:t>salud mental</a:t>
            </a:r>
            <a:r>
              <a:rPr lang="en-US" sz="2684" spc="-24" strike="noStrike" u="none">
                <a:solidFill>
                  <a:srgbClr val="0B2556"/>
                </a:solidFill>
                <a:latin typeface="CMU Serif"/>
              </a:rPr>
              <a:t> de nuestros vecinos mayores desde una </a:t>
            </a:r>
            <a:r>
              <a:rPr lang="en-US" sz="2684" spc="-24" strike="noStrike" u="none">
                <a:solidFill>
                  <a:srgbClr val="4D0303"/>
                </a:solidFill>
                <a:latin typeface="CMU Serif"/>
              </a:rPr>
              <a:t>perspectiva comunitaria</a:t>
            </a:r>
            <a:r>
              <a:rPr lang="en-US" sz="2684" spc="-24" strike="noStrike" u="none">
                <a:solidFill>
                  <a:srgbClr val="0B2556"/>
                </a:solidFill>
                <a:latin typeface="CMU Serif"/>
              </a:rPr>
              <a:t>. </a:t>
            </a:r>
          </a:p>
          <a:p>
            <a:pPr algn="l" marL="0" indent="0" lvl="0">
              <a:lnSpc>
                <a:spcPts val="1680"/>
              </a:lnSpc>
              <a:spcBef>
                <a:spcPct val="0"/>
              </a:spcBef>
            </a:pPr>
          </a:p>
          <a:p>
            <a:pPr algn="l" marL="0" indent="0" lvl="0">
              <a:lnSpc>
                <a:spcPts val="3220"/>
              </a:lnSpc>
              <a:spcBef>
                <a:spcPct val="0"/>
              </a:spcBef>
            </a:pPr>
            <a:r>
              <a:rPr lang="en-US" sz="2684" spc="-24" strike="noStrike" u="none">
                <a:solidFill>
                  <a:srgbClr val="0B2556"/>
                </a:solidFill>
                <a:latin typeface="CMU Serif"/>
              </a:rPr>
              <a:t>Por lo tanto, son imprescindibles los servicios de atención psicosocial domiciliaria que abarcan:</a:t>
            </a:r>
          </a:p>
          <a:p>
            <a:pPr algn="l" marL="0" indent="0" lvl="0">
              <a:lnSpc>
                <a:spcPts val="1680"/>
              </a:lnSpc>
              <a:spcBef>
                <a:spcPct val="0"/>
              </a:spcBef>
            </a:pPr>
          </a:p>
          <a:p>
            <a:pPr algn="l" marL="579491" indent="-289745" lvl="1">
              <a:lnSpc>
                <a:spcPts val="3220"/>
              </a:lnSpc>
              <a:spcBef>
                <a:spcPct val="0"/>
              </a:spcBef>
              <a:buFont typeface="Arial"/>
              <a:buChar char="•"/>
            </a:pPr>
            <a:r>
              <a:rPr lang="en-US" sz="2684" spc="-24" strike="noStrike" u="none">
                <a:solidFill>
                  <a:srgbClr val="0B2556"/>
                </a:solidFill>
                <a:latin typeface="CMU Serif"/>
              </a:rPr>
              <a:t>Mantenimiento y rehabilitación psicosocial de las personas dependientes en domicilio.</a:t>
            </a:r>
          </a:p>
          <a:p>
            <a:pPr algn="l" marL="1158981" indent="-386327" lvl="2">
              <a:lnSpc>
                <a:spcPts val="3220"/>
              </a:lnSpc>
              <a:spcBef>
                <a:spcPct val="0"/>
              </a:spcBef>
              <a:buFont typeface="Arial"/>
              <a:buChar char="⚬"/>
            </a:pPr>
            <a:r>
              <a:rPr lang="en-US" sz="2684" spc="-24" strike="noStrike" u="none">
                <a:solidFill>
                  <a:srgbClr val="0B2556"/>
                </a:solidFill>
                <a:latin typeface="CMU Serif"/>
              </a:rPr>
              <a:t>Entendiendo a la persona en su contexto y ayudándole a adaptarse a su nueva situación;</a:t>
            </a:r>
          </a:p>
          <a:p>
            <a:pPr algn="l" marL="1158981" indent="-386327" lvl="2">
              <a:lnSpc>
                <a:spcPts val="3220"/>
              </a:lnSpc>
              <a:spcBef>
                <a:spcPct val="0"/>
              </a:spcBef>
              <a:buFont typeface="Arial"/>
              <a:buChar char="⚬"/>
            </a:pPr>
            <a:r>
              <a:rPr lang="en-US" sz="2684" spc="-24" strike="noStrike" u="none">
                <a:solidFill>
                  <a:srgbClr val="0B2556"/>
                </a:solidFill>
                <a:latin typeface="CMU Serif"/>
              </a:rPr>
              <a:t>Apoyando las gestiones cotidianas de las personas dependientes desde el refuerzo de la autonomía personal;</a:t>
            </a:r>
          </a:p>
          <a:p>
            <a:pPr algn="l" marL="1158981" indent="-386327" lvl="2">
              <a:lnSpc>
                <a:spcPts val="3220"/>
              </a:lnSpc>
              <a:spcBef>
                <a:spcPct val="0"/>
              </a:spcBef>
              <a:buFont typeface="Arial"/>
              <a:buChar char="⚬"/>
            </a:pPr>
            <a:r>
              <a:rPr lang="en-US" sz="2684" spc="-24" strike="noStrike" u="none">
                <a:solidFill>
                  <a:srgbClr val="0B2556"/>
                </a:solidFill>
                <a:latin typeface="CMU Serif"/>
              </a:rPr>
              <a:t>A través de la interrelación, la comunidación y observación con la persona y su entorno.</a:t>
            </a:r>
          </a:p>
        </p:txBody>
      </p:sp>
      <p:sp>
        <p:nvSpPr>
          <p:cNvPr name="TextBox 3" id="3"/>
          <p:cNvSpPr txBox="true"/>
          <p:nvPr/>
        </p:nvSpPr>
        <p:spPr>
          <a:xfrm rot="0">
            <a:off x="1782248" y="3475482"/>
            <a:ext cx="6103021" cy="3383661"/>
          </a:xfrm>
          <a:prstGeom prst="rect">
            <a:avLst/>
          </a:prstGeom>
        </p:spPr>
        <p:txBody>
          <a:bodyPr anchor="t" rtlCol="false" tIns="0" lIns="0" bIns="0" rIns="0">
            <a:spAutoFit/>
          </a:bodyPr>
          <a:lstStyle/>
          <a:p>
            <a:pPr algn="l" marL="0" indent="0" lvl="0">
              <a:lnSpc>
                <a:spcPts val="8891"/>
              </a:lnSpc>
            </a:pPr>
            <a:r>
              <a:rPr lang="en-US" sz="7800" spc="-312" strike="noStrike" u="none">
                <a:solidFill>
                  <a:srgbClr val="0B2556"/>
                </a:solidFill>
                <a:latin typeface="CMU Serif"/>
              </a:rPr>
              <a:t>Atención psicosocial domiciliaria</a:t>
            </a:r>
          </a:p>
        </p:txBody>
      </p:sp>
      <p:sp>
        <p:nvSpPr>
          <p:cNvPr name="AutoShape 4" id="4"/>
          <p:cNvSpPr/>
          <p:nvPr/>
        </p:nvSpPr>
        <p:spPr>
          <a:xfrm>
            <a:off x="0" y="9401175"/>
            <a:ext cx="18601781" cy="0"/>
          </a:xfrm>
          <a:prstGeom prst="line">
            <a:avLst/>
          </a:prstGeom>
          <a:ln cap="flat" w="285750">
            <a:solidFill>
              <a:srgbClr val="FFFFFF"/>
            </a:solidFill>
            <a:prstDash val="solid"/>
            <a:headEnd type="none" len="sm" w="sm"/>
            <a:tailEnd type="none" len="sm" w="sm"/>
          </a:ln>
        </p:spPr>
      </p:sp>
      <p:sp>
        <p:nvSpPr>
          <p:cNvPr name="Freeform 5" id="5"/>
          <p:cNvSpPr/>
          <p:nvPr/>
        </p:nvSpPr>
        <p:spPr>
          <a:xfrm flipH="false" flipV="false" rot="0">
            <a:off x="-9525" y="0"/>
            <a:ext cx="2746420" cy="2746420"/>
          </a:xfrm>
          <a:custGeom>
            <a:avLst/>
            <a:gdLst/>
            <a:ahLst/>
            <a:cxnLst/>
            <a:rect r="r" b="b" t="t" l="l"/>
            <a:pathLst>
              <a:path h="2746420" w="2746420">
                <a:moveTo>
                  <a:pt x="0" y="0"/>
                </a:moveTo>
                <a:lnTo>
                  <a:pt x="2746420" y="0"/>
                </a:lnTo>
                <a:lnTo>
                  <a:pt x="2746420" y="2746420"/>
                </a:lnTo>
                <a:lnTo>
                  <a:pt x="0" y="274642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6" id="6"/>
          <p:cNvSpPr/>
          <p:nvPr/>
        </p:nvSpPr>
        <p:spPr>
          <a:xfrm flipH="false" flipV="false" rot="0">
            <a:off x="16811038" y="8714602"/>
            <a:ext cx="1476962" cy="1572398"/>
          </a:xfrm>
          <a:custGeom>
            <a:avLst/>
            <a:gdLst/>
            <a:ahLst/>
            <a:cxnLst/>
            <a:rect r="r" b="b" t="t" l="l"/>
            <a:pathLst>
              <a:path h="1572398" w="1476962">
                <a:moveTo>
                  <a:pt x="0" y="0"/>
                </a:moveTo>
                <a:lnTo>
                  <a:pt x="1476962" y="0"/>
                </a:lnTo>
                <a:lnTo>
                  <a:pt x="1476962" y="1572398"/>
                </a:lnTo>
                <a:lnTo>
                  <a:pt x="0" y="1572398"/>
                </a:lnTo>
                <a:lnTo>
                  <a:pt x="0" y="0"/>
                </a:lnTo>
                <a:close/>
              </a:path>
            </a:pathLst>
          </a:custGeom>
          <a:blipFill>
            <a:blip r:embed="rId4"/>
            <a:stretch>
              <a:fillRect l="-17161" t="-3381" r="0" b="-6668"/>
            </a:stretch>
          </a:blipFill>
        </p:spPr>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2621817" y="2054705"/>
            <a:ext cx="6204340" cy="1488204"/>
          </a:xfrm>
          <a:prstGeom prst="rect">
            <a:avLst/>
          </a:prstGeom>
        </p:spPr>
        <p:txBody>
          <a:bodyPr anchor="t" rtlCol="false" tIns="0" lIns="0" bIns="0" rIns="0">
            <a:spAutoFit/>
          </a:bodyPr>
          <a:lstStyle/>
          <a:p>
            <a:pPr algn="l" marL="0" indent="0" lvl="0">
              <a:lnSpc>
                <a:spcPts val="5715"/>
              </a:lnSpc>
            </a:pPr>
            <a:r>
              <a:rPr lang="en-US" sz="5715" spc="-228" strike="noStrike" u="none">
                <a:solidFill>
                  <a:srgbClr val="0B2556"/>
                </a:solidFill>
                <a:latin typeface="CMU Serif"/>
              </a:rPr>
              <a:t>Atención doméstica y apoyo domiciliario</a:t>
            </a:r>
          </a:p>
        </p:txBody>
      </p:sp>
      <p:sp>
        <p:nvSpPr>
          <p:cNvPr name="Freeform 3" id="3"/>
          <p:cNvSpPr/>
          <p:nvPr/>
        </p:nvSpPr>
        <p:spPr>
          <a:xfrm flipH="false" flipV="false" rot="0">
            <a:off x="16811038" y="8714602"/>
            <a:ext cx="1476962" cy="1572398"/>
          </a:xfrm>
          <a:custGeom>
            <a:avLst/>
            <a:gdLst/>
            <a:ahLst/>
            <a:cxnLst/>
            <a:rect r="r" b="b" t="t" l="l"/>
            <a:pathLst>
              <a:path h="1572398" w="1476962">
                <a:moveTo>
                  <a:pt x="0" y="0"/>
                </a:moveTo>
                <a:lnTo>
                  <a:pt x="1476962" y="0"/>
                </a:lnTo>
                <a:lnTo>
                  <a:pt x="1476962" y="1572398"/>
                </a:lnTo>
                <a:lnTo>
                  <a:pt x="0" y="1572398"/>
                </a:lnTo>
                <a:lnTo>
                  <a:pt x="0" y="0"/>
                </a:lnTo>
                <a:close/>
              </a:path>
            </a:pathLst>
          </a:custGeom>
          <a:blipFill>
            <a:blip r:embed="rId2"/>
            <a:stretch>
              <a:fillRect l="-17161" t="-3381" r="0" b="-6668"/>
            </a:stretch>
          </a:blipFill>
        </p:spPr>
      </p:sp>
      <p:sp>
        <p:nvSpPr>
          <p:cNvPr name="Freeform 4" id="4"/>
          <p:cNvSpPr/>
          <p:nvPr/>
        </p:nvSpPr>
        <p:spPr>
          <a:xfrm flipH="false" flipV="false" rot="0">
            <a:off x="0" y="0"/>
            <a:ext cx="2746420" cy="2746420"/>
          </a:xfrm>
          <a:custGeom>
            <a:avLst/>
            <a:gdLst/>
            <a:ahLst/>
            <a:cxnLst/>
            <a:rect r="r" b="b" t="t" l="l"/>
            <a:pathLst>
              <a:path h="2746420" w="2746420">
                <a:moveTo>
                  <a:pt x="0" y="0"/>
                </a:moveTo>
                <a:lnTo>
                  <a:pt x="2746420" y="0"/>
                </a:lnTo>
                <a:lnTo>
                  <a:pt x="2746420" y="2746420"/>
                </a:lnTo>
                <a:lnTo>
                  <a:pt x="0" y="274642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AutoShape 5" id="5"/>
          <p:cNvSpPr/>
          <p:nvPr/>
        </p:nvSpPr>
        <p:spPr>
          <a:xfrm>
            <a:off x="10065278" y="4035112"/>
            <a:ext cx="0" cy="4839046"/>
          </a:xfrm>
          <a:prstGeom prst="line">
            <a:avLst/>
          </a:prstGeom>
          <a:ln cap="flat" w="38100">
            <a:solidFill>
              <a:srgbClr val="0B2556"/>
            </a:solidFill>
            <a:prstDash val="solid"/>
            <a:headEnd type="oval" len="lg" w="lg"/>
            <a:tailEnd type="oval" len="lg" w="lg"/>
          </a:ln>
        </p:spPr>
      </p:sp>
      <p:grpSp>
        <p:nvGrpSpPr>
          <p:cNvPr name="Group 6" id="6"/>
          <p:cNvGrpSpPr/>
          <p:nvPr/>
        </p:nvGrpSpPr>
        <p:grpSpPr>
          <a:xfrm rot="0">
            <a:off x="11254834" y="4035112"/>
            <a:ext cx="5891280" cy="5083591"/>
            <a:chOff x="0" y="0"/>
            <a:chExt cx="1551613" cy="1338888"/>
          </a:xfrm>
        </p:grpSpPr>
        <p:sp>
          <p:nvSpPr>
            <p:cNvPr name="Freeform 7" id="7"/>
            <p:cNvSpPr/>
            <p:nvPr/>
          </p:nvSpPr>
          <p:spPr>
            <a:xfrm flipH="false" flipV="false" rot="0">
              <a:off x="0" y="0"/>
              <a:ext cx="1551613" cy="1338888"/>
            </a:xfrm>
            <a:custGeom>
              <a:avLst/>
              <a:gdLst/>
              <a:ahLst/>
              <a:cxnLst/>
              <a:rect r="r" b="b" t="t" l="l"/>
              <a:pathLst>
                <a:path h="1338888" w="1551613">
                  <a:moveTo>
                    <a:pt x="0" y="0"/>
                  </a:moveTo>
                  <a:lnTo>
                    <a:pt x="1551613" y="0"/>
                  </a:lnTo>
                  <a:lnTo>
                    <a:pt x="1551613" y="1338888"/>
                  </a:lnTo>
                  <a:lnTo>
                    <a:pt x="0" y="1338888"/>
                  </a:lnTo>
                  <a:close/>
                </a:path>
              </a:pathLst>
            </a:custGeom>
            <a:solidFill>
              <a:srgbClr val="FFFFFF"/>
            </a:solidFill>
          </p:spPr>
        </p:sp>
        <p:sp>
          <p:nvSpPr>
            <p:cNvPr name="TextBox 8" id="8"/>
            <p:cNvSpPr txBox="true"/>
            <p:nvPr/>
          </p:nvSpPr>
          <p:spPr>
            <a:xfrm>
              <a:off x="0" y="28575"/>
              <a:ext cx="1551613" cy="1310313"/>
            </a:xfrm>
            <a:prstGeom prst="rect">
              <a:avLst/>
            </a:prstGeom>
          </p:spPr>
          <p:txBody>
            <a:bodyPr anchor="ctr" rtlCol="false" tIns="50800" lIns="50800" bIns="50800" rIns="50800"/>
            <a:lstStyle/>
            <a:p>
              <a:pPr algn="ctr">
                <a:lnSpc>
                  <a:spcPts val="2749"/>
                </a:lnSpc>
              </a:pPr>
            </a:p>
          </p:txBody>
        </p:sp>
      </p:grpSp>
      <p:sp>
        <p:nvSpPr>
          <p:cNvPr name="TextBox 9" id="9"/>
          <p:cNvSpPr txBox="true"/>
          <p:nvPr/>
        </p:nvSpPr>
        <p:spPr>
          <a:xfrm rot="0">
            <a:off x="2746420" y="4145099"/>
            <a:ext cx="5955135" cy="2038350"/>
          </a:xfrm>
          <a:prstGeom prst="rect">
            <a:avLst/>
          </a:prstGeom>
        </p:spPr>
        <p:txBody>
          <a:bodyPr anchor="t" rtlCol="false" tIns="0" lIns="0" bIns="0" rIns="0">
            <a:spAutoFit/>
          </a:bodyPr>
          <a:lstStyle/>
          <a:p>
            <a:pPr algn="l" marL="0" indent="0" lvl="0">
              <a:lnSpc>
                <a:spcPts val="3239"/>
              </a:lnSpc>
              <a:spcBef>
                <a:spcPct val="0"/>
              </a:spcBef>
            </a:pPr>
            <a:r>
              <a:rPr lang="en-US" sz="2699" spc="-24" strike="noStrike" u="none">
                <a:solidFill>
                  <a:srgbClr val="0B2556"/>
                </a:solidFill>
                <a:latin typeface="CMU Serif"/>
              </a:rPr>
              <a:t>También es fundamental dar apoyo doméstico a nuestros vecinos para que puedan seguir viviendo en sus casas en buenas condiciones y así mantener su autonomía.</a:t>
            </a:r>
          </a:p>
        </p:txBody>
      </p:sp>
      <p:sp>
        <p:nvSpPr>
          <p:cNvPr name="TextBox 10" id="10"/>
          <p:cNvSpPr txBox="true"/>
          <p:nvPr/>
        </p:nvSpPr>
        <p:spPr>
          <a:xfrm rot="0">
            <a:off x="2746420" y="6372264"/>
            <a:ext cx="5546086" cy="1118870"/>
          </a:xfrm>
          <a:prstGeom prst="rect">
            <a:avLst/>
          </a:prstGeom>
        </p:spPr>
        <p:txBody>
          <a:bodyPr anchor="t" rtlCol="false" tIns="0" lIns="0" bIns="0" rIns="0">
            <a:spAutoFit/>
          </a:bodyPr>
          <a:lstStyle/>
          <a:p>
            <a:pPr algn="l" marL="561334" indent="-280667" lvl="1">
              <a:lnSpc>
                <a:spcPts val="2859"/>
              </a:lnSpc>
              <a:buFont typeface="Arial"/>
              <a:buChar char="•"/>
            </a:pPr>
            <a:r>
              <a:rPr lang="en-US" sz="2599" spc="-23" strike="noStrike" u="none">
                <a:solidFill>
                  <a:srgbClr val="0B2556"/>
                </a:solidFill>
                <a:latin typeface="CMU Serif"/>
              </a:rPr>
              <a:t>Gestión, aprovisionamiento y cocina en la unidad familiar de personas dependientes</a:t>
            </a:r>
          </a:p>
        </p:txBody>
      </p:sp>
      <p:sp>
        <p:nvSpPr>
          <p:cNvPr name="TextBox 11" id="11"/>
          <p:cNvSpPr txBox="true"/>
          <p:nvPr/>
        </p:nvSpPr>
        <p:spPr>
          <a:xfrm rot="0">
            <a:off x="2723206" y="7755288"/>
            <a:ext cx="6001562" cy="1118870"/>
          </a:xfrm>
          <a:prstGeom prst="rect">
            <a:avLst/>
          </a:prstGeom>
        </p:spPr>
        <p:txBody>
          <a:bodyPr anchor="t" rtlCol="false" tIns="0" lIns="0" bIns="0" rIns="0">
            <a:spAutoFit/>
          </a:bodyPr>
          <a:lstStyle/>
          <a:p>
            <a:pPr algn="l" marL="561334" indent="-280667" lvl="1">
              <a:lnSpc>
                <a:spcPts val="2859"/>
              </a:lnSpc>
              <a:buFont typeface="Arial"/>
              <a:buChar char="•"/>
            </a:pPr>
            <a:r>
              <a:rPr lang="en-US" sz="2599" spc="-23" strike="noStrike" u="none">
                <a:solidFill>
                  <a:srgbClr val="0B2556"/>
                </a:solidFill>
                <a:latin typeface="CMU Serif"/>
              </a:rPr>
              <a:t>Mantenimiento, limpieza, y organización del domilicio de personas dependientes</a:t>
            </a:r>
          </a:p>
        </p:txBody>
      </p:sp>
      <p:sp>
        <p:nvSpPr>
          <p:cNvPr name="TextBox 12" id="12"/>
          <p:cNvSpPr txBox="true"/>
          <p:nvPr/>
        </p:nvSpPr>
        <p:spPr>
          <a:xfrm rot="0">
            <a:off x="11141647" y="2045180"/>
            <a:ext cx="6117653" cy="1457089"/>
          </a:xfrm>
          <a:prstGeom prst="rect">
            <a:avLst/>
          </a:prstGeom>
        </p:spPr>
        <p:txBody>
          <a:bodyPr anchor="t" rtlCol="false" tIns="0" lIns="0" bIns="0" rIns="0">
            <a:spAutoFit/>
          </a:bodyPr>
          <a:lstStyle/>
          <a:p>
            <a:pPr algn="l" marL="0" indent="0" lvl="0">
              <a:lnSpc>
                <a:spcPts val="5615"/>
              </a:lnSpc>
            </a:pPr>
            <a:r>
              <a:rPr lang="en-US" sz="5615" spc="-224">
                <a:solidFill>
                  <a:srgbClr val="0B2556"/>
                </a:solidFill>
                <a:latin typeface="CMU Serif"/>
              </a:rPr>
              <a:t>Centro de Respiro Familiar</a:t>
            </a:r>
          </a:p>
        </p:txBody>
      </p:sp>
      <p:sp>
        <p:nvSpPr>
          <p:cNvPr name="TextBox 13" id="13"/>
          <p:cNvSpPr txBox="true"/>
          <p:nvPr/>
        </p:nvSpPr>
        <p:spPr>
          <a:xfrm rot="0">
            <a:off x="11408303" y="4078424"/>
            <a:ext cx="5443017" cy="4619616"/>
          </a:xfrm>
          <a:prstGeom prst="rect">
            <a:avLst/>
          </a:prstGeom>
        </p:spPr>
        <p:txBody>
          <a:bodyPr anchor="t" rtlCol="false" tIns="0" lIns="0" bIns="0" rIns="0">
            <a:spAutoFit/>
          </a:bodyPr>
          <a:lstStyle/>
          <a:p>
            <a:pPr algn="ctr">
              <a:lnSpc>
                <a:spcPts val="4200"/>
              </a:lnSpc>
              <a:spcBef>
                <a:spcPct val="0"/>
              </a:spcBef>
            </a:pPr>
            <a:r>
              <a:rPr lang="en-US" sz="3000" spc="-120">
                <a:solidFill>
                  <a:srgbClr val="0B2556"/>
                </a:solidFill>
                <a:latin typeface="CMU Serif"/>
              </a:rPr>
              <a:t>En enero de 2024 inauguramos un centro de día accesible y sostenible, equipado para actividades, atención a personas mayores y gestión de proyectos. </a:t>
            </a:r>
          </a:p>
          <a:p>
            <a:pPr algn="ctr">
              <a:lnSpc>
                <a:spcPts val="2940"/>
              </a:lnSpc>
              <a:spcBef>
                <a:spcPct val="0"/>
              </a:spcBef>
            </a:pPr>
          </a:p>
          <a:p>
            <a:pPr algn="ctr">
              <a:lnSpc>
                <a:spcPts val="4200"/>
              </a:lnSpc>
              <a:spcBef>
                <a:spcPct val="0"/>
              </a:spcBef>
            </a:pPr>
            <a:r>
              <a:rPr lang="en-US" sz="3000" spc="-120">
                <a:solidFill>
                  <a:srgbClr val="0B2556"/>
                </a:solidFill>
                <a:latin typeface="CMU Serif"/>
              </a:rPr>
              <a:t>No es sólo un espacio de asistencia, es un espacio de socialización, ocio y respiro familiar.</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2502437" y="3449385"/>
            <a:ext cx="12309835" cy="4883727"/>
          </a:xfrm>
          <a:prstGeom prst="rect">
            <a:avLst/>
          </a:prstGeom>
        </p:spPr>
        <p:txBody>
          <a:bodyPr anchor="t" rtlCol="false" tIns="0" lIns="0" bIns="0" rIns="0">
            <a:spAutoFit/>
          </a:bodyPr>
          <a:lstStyle/>
          <a:p>
            <a:pPr algn="l" marL="0" indent="0" lvl="0">
              <a:lnSpc>
                <a:spcPts val="3190"/>
              </a:lnSpc>
              <a:spcBef>
                <a:spcPct val="0"/>
              </a:spcBef>
            </a:pPr>
            <a:r>
              <a:rPr lang="en-US" sz="2659" spc="-23">
                <a:solidFill>
                  <a:srgbClr val="0B2556"/>
                </a:solidFill>
                <a:latin typeface="CMU Serif"/>
              </a:rPr>
              <a:t>P</a:t>
            </a:r>
            <a:r>
              <a:rPr lang="en-US" sz="2659" spc="-23" strike="noStrike" u="none">
                <a:solidFill>
                  <a:srgbClr val="0B2556"/>
                </a:solidFill>
                <a:latin typeface="CMU Serif"/>
              </a:rPr>
              <a:t>ara garantizar la seguridad de nuestros vecinos mayores.</a:t>
            </a:r>
          </a:p>
          <a:p>
            <a:pPr algn="l" marL="0" indent="0" lvl="0">
              <a:lnSpc>
                <a:spcPts val="1475"/>
              </a:lnSpc>
              <a:spcBef>
                <a:spcPct val="0"/>
              </a:spcBef>
            </a:pPr>
          </a:p>
          <a:p>
            <a:pPr algn="l" marL="0" indent="0" lvl="0">
              <a:lnSpc>
                <a:spcPts val="3190"/>
              </a:lnSpc>
              <a:spcBef>
                <a:spcPct val="0"/>
              </a:spcBef>
            </a:pPr>
            <a:r>
              <a:rPr lang="en-US" sz="2659" spc="-23" strike="noStrike" u="none">
                <a:solidFill>
                  <a:srgbClr val="0B2556"/>
                </a:solidFill>
                <a:latin typeface="CMU Serif"/>
              </a:rPr>
              <a:t>La tecnología que usamos incluye:</a:t>
            </a:r>
          </a:p>
          <a:p>
            <a:pPr algn="l" marL="0" indent="0" lvl="0">
              <a:lnSpc>
                <a:spcPts val="1475"/>
              </a:lnSpc>
              <a:spcBef>
                <a:spcPct val="0"/>
              </a:spcBef>
            </a:pPr>
          </a:p>
          <a:p>
            <a:pPr algn="l" marL="574099" indent="-287049" lvl="1">
              <a:lnSpc>
                <a:spcPts val="3456"/>
              </a:lnSpc>
              <a:buFont typeface="Arial"/>
              <a:buChar char="•"/>
            </a:pPr>
            <a:r>
              <a:rPr lang="en-US" sz="2659" spc="-23" strike="noStrike" u="none">
                <a:solidFill>
                  <a:srgbClr val="0B2556"/>
                </a:solidFill>
                <a:latin typeface="CMU Serif"/>
              </a:rPr>
              <a:t>Terminal de teleasistencia convencional y con geolocalizador</a:t>
            </a:r>
          </a:p>
          <a:p>
            <a:pPr algn="l" marL="574099" indent="-287049" lvl="1">
              <a:lnSpc>
                <a:spcPts val="3456"/>
              </a:lnSpc>
              <a:buFont typeface="Arial"/>
              <a:buChar char="•"/>
            </a:pPr>
            <a:r>
              <a:rPr lang="en-US" sz="2659" spc="-23" strike="noStrike" u="none">
                <a:solidFill>
                  <a:srgbClr val="0B2556"/>
                </a:solidFill>
                <a:latin typeface="CMU Serif"/>
              </a:rPr>
              <a:t>Detector de caída apto para la ducha</a:t>
            </a:r>
          </a:p>
          <a:p>
            <a:pPr algn="l" marL="574099" indent="-287049" lvl="1">
              <a:lnSpc>
                <a:spcPts val="3456"/>
              </a:lnSpc>
              <a:buFont typeface="Arial"/>
              <a:buChar char="•"/>
            </a:pPr>
            <a:r>
              <a:rPr lang="en-US" sz="2659" spc="-23" strike="noStrike" u="none">
                <a:solidFill>
                  <a:srgbClr val="0B2556"/>
                </a:solidFill>
                <a:latin typeface="CMU Serif"/>
              </a:rPr>
              <a:t>Sensores de rutina diaria para prevenir situaciones de peligro</a:t>
            </a:r>
          </a:p>
          <a:p>
            <a:pPr algn="l" marL="574099" indent="-287049" lvl="1">
              <a:lnSpc>
                <a:spcPts val="3456"/>
              </a:lnSpc>
              <a:buFont typeface="Arial"/>
              <a:buChar char="•"/>
            </a:pPr>
            <a:r>
              <a:rPr lang="en-US" sz="2659" spc="-23" strike="noStrike" u="none">
                <a:solidFill>
                  <a:srgbClr val="0B2556"/>
                </a:solidFill>
                <a:latin typeface="CMU Serif"/>
              </a:rPr>
              <a:t>Detectores de humo</a:t>
            </a:r>
          </a:p>
          <a:p>
            <a:pPr algn="l" marL="574099" indent="-287049" lvl="1">
              <a:lnSpc>
                <a:spcPts val="3456"/>
              </a:lnSpc>
              <a:buFont typeface="Arial"/>
              <a:buChar char="•"/>
            </a:pPr>
            <a:r>
              <a:rPr lang="en-US" sz="2659" spc="-23" strike="noStrike" u="none">
                <a:solidFill>
                  <a:srgbClr val="0B2556"/>
                </a:solidFill>
                <a:latin typeface="CMU Serif"/>
              </a:rPr>
              <a:t>Detectores de gas y monóxido de carbono</a:t>
            </a:r>
          </a:p>
          <a:p>
            <a:pPr algn="l" marL="574099" indent="-287049" lvl="1">
              <a:lnSpc>
                <a:spcPts val="3456"/>
              </a:lnSpc>
              <a:buFont typeface="Arial"/>
              <a:buChar char="•"/>
            </a:pPr>
            <a:r>
              <a:rPr lang="en-US" sz="2659" spc="-23" strike="noStrike" u="none">
                <a:solidFill>
                  <a:srgbClr val="0B2556"/>
                </a:solidFill>
                <a:latin typeface="CMU Serif"/>
              </a:rPr>
              <a:t>Cerraduras inteligentes</a:t>
            </a:r>
          </a:p>
          <a:p>
            <a:pPr algn="l" marL="574099" indent="-287049" lvl="1">
              <a:lnSpc>
                <a:spcPts val="3456"/>
              </a:lnSpc>
              <a:buFont typeface="Arial"/>
              <a:buChar char="•"/>
            </a:pPr>
            <a:r>
              <a:rPr lang="en-US" sz="2659" spc="-23" strike="noStrike" u="none">
                <a:solidFill>
                  <a:srgbClr val="0B2556"/>
                </a:solidFill>
                <a:latin typeface="CMU Serif"/>
              </a:rPr>
              <a:t>Tablets para facilitar comunicación con los familiares y los profesionales del centro de día, organizar calendarios, comunicaciones, etc</a:t>
            </a:r>
          </a:p>
        </p:txBody>
      </p:sp>
      <p:sp>
        <p:nvSpPr>
          <p:cNvPr name="TextBox 3" id="3"/>
          <p:cNvSpPr txBox="true"/>
          <p:nvPr/>
        </p:nvSpPr>
        <p:spPr>
          <a:xfrm rot="0">
            <a:off x="2502437" y="2043474"/>
            <a:ext cx="9584565" cy="702946"/>
          </a:xfrm>
          <a:prstGeom prst="rect">
            <a:avLst/>
          </a:prstGeom>
        </p:spPr>
        <p:txBody>
          <a:bodyPr anchor="t" rtlCol="false" tIns="0" lIns="0" bIns="0" rIns="0">
            <a:spAutoFit/>
          </a:bodyPr>
          <a:lstStyle/>
          <a:p>
            <a:pPr algn="l" marL="0" indent="0" lvl="0">
              <a:lnSpc>
                <a:spcPts val="5130"/>
              </a:lnSpc>
              <a:spcBef>
                <a:spcPct val="0"/>
              </a:spcBef>
            </a:pPr>
            <a:r>
              <a:rPr lang="en-US" sz="5700" spc="-228" strike="noStrike" u="none">
                <a:solidFill>
                  <a:srgbClr val="0B2556"/>
                </a:solidFill>
                <a:latin typeface="CMU Serif"/>
              </a:rPr>
              <a:t>Teleasistencia avanzada</a:t>
            </a:r>
          </a:p>
        </p:txBody>
      </p:sp>
      <p:sp>
        <p:nvSpPr>
          <p:cNvPr name="AutoShape 4" id="4"/>
          <p:cNvSpPr/>
          <p:nvPr/>
        </p:nvSpPr>
        <p:spPr>
          <a:xfrm>
            <a:off x="0" y="9401175"/>
            <a:ext cx="18601781" cy="0"/>
          </a:xfrm>
          <a:prstGeom prst="line">
            <a:avLst/>
          </a:prstGeom>
          <a:ln cap="flat" w="285750">
            <a:solidFill>
              <a:srgbClr val="FFFFFF"/>
            </a:solidFill>
            <a:prstDash val="solid"/>
            <a:headEnd type="none" len="sm" w="sm"/>
            <a:tailEnd type="none" len="sm" w="sm"/>
          </a:ln>
        </p:spPr>
      </p:sp>
      <p:sp>
        <p:nvSpPr>
          <p:cNvPr name="Freeform 5" id="5"/>
          <p:cNvSpPr/>
          <p:nvPr/>
        </p:nvSpPr>
        <p:spPr>
          <a:xfrm flipH="false" flipV="false" rot="0">
            <a:off x="0" y="0"/>
            <a:ext cx="2746420" cy="2746420"/>
          </a:xfrm>
          <a:custGeom>
            <a:avLst/>
            <a:gdLst/>
            <a:ahLst/>
            <a:cxnLst/>
            <a:rect r="r" b="b" t="t" l="l"/>
            <a:pathLst>
              <a:path h="2746420" w="2746420">
                <a:moveTo>
                  <a:pt x="0" y="0"/>
                </a:moveTo>
                <a:lnTo>
                  <a:pt x="2746420" y="0"/>
                </a:lnTo>
                <a:lnTo>
                  <a:pt x="2746420" y="2746420"/>
                </a:lnTo>
                <a:lnTo>
                  <a:pt x="0" y="274642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6" id="6"/>
          <p:cNvSpPr/>
          <p:nvPr/>
        </p:nvSpPr>
        <p:spPr>
          <a:xfrm flipH="false" flipV="false" rot="0">
            <a:off x="16811038" y="8714602"/>
            <a:ext cx="1476962" cy="1572398"/>
          </a:xfrm>
          <a:custGeom>
            <a:avLst/>
            <a:gdLst/>
            <a:ahLst/>
            <a:cxnLst/>
            <a:rect r="r" b="b" t="t" l="l"/>
            <a:pathLst>
              <a:path h="1572398" w="1476962">
                <a:moveTo>
                  <a:pt x="0" y="0"/>
                </a:moveTo>
                <a:lnTo>
                  <a:pt x="1476962" y="0"/>
                </a:lnTo>
                <a:lnTo>
                  <a:pt x="1476962" y="1572398"/>
                </a:lnTo>
                <a:lnTo>
                  <a:pt x="0" y="1572398"/>
                </a:lnTo>
                <a:lnTo>
                  <a:pt x="0" y="0"/>
                </a:lnTo>
                <a:close/>
              </a:path>
            </a:pathLst>
          </a:custGeom>
          <a:blipFill>
            <a:blip r:embed="rId4"/>
            <a:stretch>
              <a:fillRect l="-17161" t="-3381" r="0" b="-6668"/>
            </a:stretch>
          </a:blipFill>
        </p:spPr>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AutoShape 2" id="2"/>
          <p:cNvSpPr/>
          <p:nvPr/>
        </p:nvSpPr>
        <p:spPr>
          <a:xfrm>
            <a:off x="33876" y="9357926"/>
            <a:ext cx="18601781" cy="0"/>
          </a:xfrm>
          <a:prstGeom prst="line">
            <a:avLst/>
          </a:prstGeom>
          <a:ln cap="flat" w="285750">
            <a:solidFill>
              <a:srgbClr val="FFFFFF"/>
            </a:solidFill>
            <a:prstDash val="solid"/>
            <a:headEnd type="none" len="sm" w="sm"/>
            <a:tailEnd type="none" len="sm" w="sm"/>
          </a:ln>
        </p:spPr>
      </p:sp>
      <p:sp>
        <p:nvSpPr>
          <p:cNvPr name="Freeform 3" id="3"/>
          <p:cNvSpPr/>
          <p:nvPr/>
        </p:nvSpPr>
        <p:spPr>
          <a:xfrm flipH="false" flipV="false" rot="0">
            <a:off x="16811038" y="8714602"/>
            <a:ext cx="1476962" cy="1572398"/>
          </a:xfrm>
          <a:custGeom>
            <a:avLst/>
            <a:gdLst/>
            <a:ahLst/>
            <a:cxnLst/>
            <a:rect r="r" b="b" t="t" l="l"/>
            <a:pathLst>
              <a:path h="1572398" w="1476962">
                <a:moveTo>
                  <a:pt x="0" y="0"/>
                </a:moveTo>
                <a:lnTo>
                  <a:pt x="1476962" y="0"/>
                </a:lnTo>
                <a:lnTo>
                  <a:pt x="1476962" y="1572398"/>
                </a:lnTo>
                <a:lnTo>
                  <a:pt x="0" y="1572398"/>
                </a:lnTo>
                <a:lnTo>
                  <a:pt x="0" y="0"/>
                </a:lnTo>
                <a:close/>
              </a:path>
            </a:pathLst>
          </a:custGeom>
          <a:blipFill>
            <a:blip r:embed="rId2"/>
            <a:stretch>
              <a:fillRect l="-17161" t="-3381" r="0" b="-6668"/>
            </a:stretch>
          </a:blipFill>
        </p:spPr>
      </p:sp>
      <p:sp>
        <p:nvSpPr>
          <p:cNvPr name="TextBox 4" id="4"/>
          <p:cNvSpPr txBox="true"/>
          <p:nvPr/>
        </p:nvSpPr>
        <p:spPr>
          <a:xfrm rot="0">
            <a:off x="2746420" y="2997591"/>
            <a:ext cx="13369877" cy="2890838"/>
          </a:xfrm>
          <a:prstGeom prst="rect">
            <a:avLst/>
          </a:prstGeom>
        </p:spPr>
        <p:txBody>
          <a:bodyPr anchor="t" rtlCol="false" tIns="0" lIns="0" bIns="0" rIns="0">
            <a:spAutoFit/>
          </a:bodyPr>
          <a:lstStyle/>
          <a:p>
            <a:pPr algn="l" marL="0" indent="0" lvl="0">
              <a:lnSpc>
                <a:spcPts val="3217"/>
              </a:lnSpc>
              <a:spcBef>
                <a:spcPct val="0"/>
              </a:spcBef>
            </a:pPr>
            <a:r>
              <a:rPr lang="en-US" sz="2681" spc="-24" strike="noStrike" u="none">
                <a:solidFill>
                  <a:srgbClr val="0B2556"/>
                </a:solidFill>
                <a:latin typeface="CMU Serif"/>
              </a:rPr>
              <a:t>Nuestro proyecto es complementario con los objetivos estratégicos de la Ley de medidas ante el reto demográfico y territorial de Extremadura que incluye:</a:t>
            </a:r>
          </a:p>
          <a:p>
            <a:pPr algn="l" marL="0" indent="0" lvl="0">
              <a:lnSpc>
                <a:spcPts val="1848"/>
              </a:lnSpc>
              <a:spcBef>
                <a:spcPct val="0"/>
              </a:spcBef>
            </a:pPr>
          </a:p>
          <a:p>
            <a:pPr algn="l" marL="578879" indent="-289439" lvl="1">
              <a:lnSpc>
                <a:spcPts val="3217"/>
              </a:lnSpc>
              <a:spcBef>
                <a:spcPct val="0"/>
              </a:spcBef>
              <a:buFont typeface="Arial"/>
              <a:buChar char="•"/>
            </a:pPr>
            <a:r>
              <a:rPr lang="en-US" sz="2681" spc="-24" strike="noStrike" u="none">
                <a:solidFill>
                  <a:srgbClr val="0B2556"/>
                </a:solidFill>
                <a:latin typeface="CMU Serif"/>
              </a:rPr>
              <a:t>La puesta en valor del capital humano del medio rural, generando oportunidades especialmente para grupos vulnerables</a:t>
            </a:r>
          </a:p>
          <a:p>
            <a:pPr algn="l">
              <a:lnSpc>
                <a:spcPts val="3217"/>
              </a:lnSpc>
              <a:spcBef>
                <a:spcPct val="0"/>
              </a:spcBef>
            </a:pPr>
          </a:p>
          <a:p>
            <a:pPr algn="l" marL="0" indent="0" lvl="0">
              <a:lnSpc>
                <a:spcPts val="1848"/>
              </a:lnSpc>
              <a:spcBef>
                <a:spcPct val="0"/>
              </a:spcBef>
            </a:pPr>
          </a:p>
          <a:p>
            <a:pPr algn="l">
              <a:lnSpc>
                <a:spcPts val="3217"/>
              </a:lnSpc>
              <a:spcBef>
                <a:spcPct val="0"/>
              </a:spcBef>
            </a:pPr>
          </a:p>
        </p:txBody>
      </p:sp>
      <p:sp>
        <p:nvSpPr>
          <p:cNvPr name="TextBox 5" id="5"/>
          <p:cNvSpPr txBox="true"/>
          <p:nvPr/>
        </p:nvSpPr>
        <p:spPr>
          <a:xfrm rot="0">
            <a:off x="2746420" y="1563710"/>
            <a:ext cx="7797621" cy="802003"/>
          </a:xfrm>
          <a:prstGeom prst="rect">
            <a:avLst/>
          </a:prstGeom>
        </p:spPr>
        <p:txBody>
          <a:bodyPr anchor="t" rtlCol="false" tIns="0" lIns="0" bIns="0" rIns="0">
            <a:spAutoFit/>
          </a:bodyPr>
          <a:lstStyle/>
          <a:p>
            <a:pPr algn="l" marL="0" indent="0" lvl="0">
              <a:lnSpc>
                <a:spcPts val="5894"/>
              </a:lnSpc>
              <a:spcBef>
                <a:spcPct val="0"/>
              </a:spcBef>
            </a:pPr>
            <a:r>
              <a:rPr lang="en-US" sz="6549" spc="-261" strike="noStrike" u="none">
                <a:solidFill>
                  <a:srgbClr val="0B2556"/>
                </a:solidFill>
                <a:latin typeface="CMU Serif"/>
              </a:rPr>
              <a:t>Complementariedades</a:t>
            </a:r>
          </a:p>
        </p:txBody>
      </p:sp>
      <p:sp>
        <p:nvSpPr>
          <p:cNvPr name="Freeform 6" id="6"/>
          <p:cNvSpPr/>
          <p:nvPr/>
        </p:nvSpPr>
        <p:spPr>
          <a:xfrm flipH="false" flipV="false" rot="0">
            <a:off x="0" y="0"/>
            <a:ext cx="2746420" cy="2746420"/>
          </a:xfrm>
          <a:custGeom>
            <a:avLst/>
            <a:gdLst/>
            <a:ahLst/>
            <a:cxnLst/>
            <a:rect r="r" b="b" t="t" l="l"/>
            <a:pathLst>
              <a:path h="2746420" w="2746420">
                <a:moveTo>
                  <a:pt x="0" y="0"/>
                </a:moveTo>
                <a:lnTo>
                  <a:pt x="2746420" y="0"/>
                </a:lnTo>
                <a:lnTo>
                  <a:pt x="2746420" y="2746420"/>
                </a:lnTo>
                <a:lnTo>
                  <a:pt x="0" y="274642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7" id="7"/>
          <p:cNvSpPr txBox="true"/>
          <p:nvPr/>
        </p:nvSpPr>
        <p:spPr>
          <a:xfrm rot="0">
            <a:off x="2746420" y="5488379"/>
            <a:ext cx="13176694" cy="800100"/>
          </a:xfrm>
          <a:prstGeom prst="rect">
            <a:avLst/>
          </a:prstGeom>
        </p:spPr>
        <p:txBody>
          <a:bodyPr anchor="t" rtlCol="false" tIns="0" lIns="0" bIns="0" rIns="0">
            <a:spAutoFit/>
          </a:bodyPr>
          <a:lstStyle/>
          <a:p>
            <a:pPr algn="l">
              <a:lnSpc>
                <a:spcPts val="3217"/>
              </a:lnSpc>
              <a:spcBef>
                <a:spcPct val="0"/>
              </a:spcBef>
            </a:pPr>
            <a:r>
              <a:rPr lang="en-US" sz="2681" spc="-24" strike="noStrike" u="none">
                <a:solidFill>
                  <a:srgbClr val="0B2556"/>
                </a:solidFill>
                <a:latin typeface="CMU Serif"/>
              </a:rPr>
              <a:t>También es complementario a los objetivos estratégicos de la Agenda Urbana Española y los ODS ya que promueve:</a:t>
            </a:r>
          </a:p>
        </p:txBody>
      </p:sp>
      <p:sp>
        <p:nvSpPr>
          <p:cNvPr name="TextBox 8" id="8"/>
          <p:cNvSpPr txBox="true"/>
          <p:nvPr/>
        </p:nvSpPr>
        <p:spPr>
          <a:xfrm rot="0">
            <a:off x="6645230" y="6288479"/>
            <a:ext cx="9970123" cy="2330172"/>
          </a:xfrm>
          <a:prstGeom prst="rect">
            <a:avLst/>
          </a:prstGeom>
        </p:spPr>
        <p:txBody>
          <a:bodyPr anchor="t" rtlCol="false" tIns="0" lIns="0" bIns="0" rIns="0">
            <a:spAutoFit/>
          </a:bodyPr>
          <a:lstStyle/>
          <a:p>
            <a:pPr algn="l" marL="0" indent="0" lvl="0">
              <a:lnSpc>
                <a:spcPts val="1848"/>
              </a:lnSpc>
              <a:spcBef>
                <a:spcPct val="0"/>
              </a:spcBef>
            </a:pPr>
          </a:p>
          <a:p>
            <a:pPr algn="l" marL="578879" indent="-289439" lvl="1">
              <a:lnSpc>
                <a:spcPts val="4021"/>
              </a:lnSpc>
              <a:buFont typeface="Arial"/>
              <a:buChar char="•"/>
            </a:pPr>
            <a:r>
              <a:rPr lang="en-US" sz="2681" spc="-24" strike="noStrike" u="none">
                <a:solidFill>
                  <a:srgbClr val="0B2556"/>
                </a:solidFill>
                <a:latin typeface="CMU Serif"/>
              </a:rPr>
              <a:t>El impulso de la economía urbana</a:t>
            </a:r>
          </a:p>
          <a:p>
            <a:pPr algn="l" marL="578879" indent="-289439" lvl="1">
              <a:lnSpc>
                <a:spcPts val="4021"/>
              </a:lnSpc>
              <a:buFont typeface="Arial"/>
              <a:buChar char="•"/>
            </a:pPr>
            <a:r>
              <a:rPr lang="en-US" sz="2681" spc="-24" strike="noStrike" u="none">
                <a:solidFill>
                  <a:srgbClr val="0B2556"/>
                </a:solidFill>
                <a:latin typeface="CMU Serif"/>
              </a:rPr>
              <a:t>Fomento de la cohesión social</a:t>
            </a:r>
          </a:p>
          <a:p>
            <a:pPr algn="l" marL="578879" indent="-289439" lvl="1">
              <a:lnSpc>
                <a:spcPts val="4021"/>
              </a:lnSpc>
              <a:buFont typeface="Arial"/>
              <a:buChar char="•"/>
            </a:pPr>
            <a:r>
              <a:rPr lang="en-US" sz="2681" spc="-24" strike="noStrike" u="none">
                <a:solidFill>
                  <a:srgbClr val="0B2556"/>
                </a:solidFill>
                <a:latin typeface="CMU Serif"/>
              </a:rPr>
              <a:t>Mejoramiento de los instrumentos de intervención y gobernanza</a:t>
            </a:r>
          </a:p>
          <a:p>
            <a:pPr algn="l" marL="578879" indent="-289439" lvl="1">
              <a:lnSpc>
                <a:spcPts val="4021"/>
              </a:lnSpc>
              <a:buFont typeface="Arial"/>
              <a:buChar char="•"/>
            </a:pPr>
            <a:r>
              <a:rPr lang="en-US" sz="2681" spc="-24" strike="noStrike" u="none">
                <a:solidFill>
                  <a:srgbClr val="0B2556"/>
                </a:solidFill>
                <a:latin typeface="CMU Serif"/>
              </a:rPr>
              <a:t>Revitalización de la cuidad existente</a:t>
            </a:r>
          </a:p>
        </p:txBody>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2002737" y="2495055"/>
            <a:ext cx="14567759" cy="1047749"/>
          </a:xfrm>
          <a:prstGeom prst="rect">
            <a:avLst/>
          </a:prstGeom>
        </p:spPr>
        <p:txBody>
          <a:bodyPr anchor="t" rtlCol="false" tIns="0" lIns="0" bIns="0" rIns="0">
            <a:spAutoFit/>
          </a:bodyPr>
          <a:lstStyle/>
          <a:p>
            <a:pPr algn="l" marL="0" indent="0" lvl="0">
              <a:lnSpc>
                <a:spcPts val="7649"/>
              </a:lnSpc>
              <a:spcBef>
                <a:spcPct val="0"/>
              </a:spcBef>
            </a:pPr>
            <a:r>
              <a:rPr lang="en-US" sz="8499" spc="-339" strike="noStrike" u="none">
                <a:solidFill>
                  <a:srgbClr val="0B2556"/>
                </a:solidFill>
                <a:latin typeface="CMU Serif"/>
              </a:rPr>
              <a:t>Impacto social y cultural</a:t>
            </a:r>
          </a:p>
        </p:txBody>
      </p:sp>
      <p:sp>
        <p:nvSpPr>
          <p:cNvPr name="TextBox 3" id="3"/>
          <p:cNvSpPr txBox="true"/>
          <p:nvPr/>
        </p:nvSpPr>
        <p:spPr>
          <a:xfrm rot="0">
            <a:off x="2002737" y="4404019"/>
            <a:ext cx="14572301" cy="3684271"/>
          </a:xfrm>
          <a:prstGeom prst="rect">
            <a:avLst/>
          </a:prstGeom>
        </p:spPr>
        <p:txBody>
          <a:bodyPr anchor="t" rtlCol="false" tIns="0" lIns="0" bIns="0" rIns="0">
            <a:spAutoFit/>
          </a:bodyPr>
          <a:lstStyle/>
          <a:p>
            <a:pPr algn="l" marL="0" indent="0" lvl="0">
              <a:lnSpc>
                <a:spcPts val="4949"/>
              </a:lnSpc>
            </a:pPr>
            <a:r>
              <a:rPr lang="en-US" sz="3299" spc="-29" strike="noStrike" u="none">
                <a:solidFill>
                  <a:srgbClr val="0B2556"/>
                </a:solidFill>
                <a:latin typeface="CMU Serif"/>
              </a:rPr>
              <a:t>El impacto social y cultural de «Envejecer en MI casa» puede ser realmente importante ya que es una solución comunitaria y participativa al reto demográfico que convierte a la ciudadanía en los principales agentes del cambio para transformar a la realidad. </a:t>
            </a:r>
          </a:p>
          <a:p>
            <a:pPr algn="l" marL="0" indent="0" lvl="0">
              <a:lnSpc>
                <a:spcPts val="4949"/>
              </a:lnSpc>
            </a:pPr>
          </a:p>
          <a:p>
            <a:pPr algn="l" marL="0" indent="0" lvl="0">
              <a:lnSpc>
                <a:spcPts val="4949"/>
              </a:lnSpc>
            </a:pPr>
            <a:r>
              <a:rPr lang="en-US" sz="3299" spc="-29" strike="noStrike" u="none">
                <a:solidFill>
                  <a:srgbClr val="0B2556"/>
                </a:solidFill>
                <a:latin typeface="CMU Serif"/>
              </a:rPr>
              <a:t>Es un proyecto que también se puede replicar y escalar con facilidad.</a:t>
            </a:r>
          </a:p>
        </p:txBody>
      </p:sp>
      <p:sp>
        <p:nvSpPr>
          <p:cNvPr name="Freeform 4" id="4"/>
          <p:cNvSpPr/>
          <p:nvPr/>
        </p:nvSpPr>
        <p:spPr>
          <a:xfrm flipH="false" flipV="false" rot="0">
            <a:off x="16923728" y="8714602"/>
            <a:ext cx="1476962" cy="1572398"/>
          </a:xfrm>
          <a:custGeom>
            <a:avLst/>
            <a:gdLst/>
            <a:ahLst/>
            <a:cxnLst/>
            <a:rect r="r" b="b" t="t" l="l"/>
            <a:pathLst>
              <a:path h="1572398" w="1476962">
                <a:moveTo>
                  <a:pt x="0" y="0"/>
                </a:moveTo>
                <a:lnTo>
                  <a:pt x="1476962" y="0"/>
                </a:lnTo>
                <a:lnTo>
                  <a:pt x="1476962" y="1572398"/>
                </a:lnTo>
                <a:lnTo>
                  <a:pt x="0" y="1572398"/>
                </a:lnTo>
                <a:lnTo>
                  <a:pt x="0" y="0"/>
                </a:lnTo>
                <a:close/>
              </a:path>
            </a:pathLst>
          </a:custGeom>
          <a:blipFill>
            <a:blip r:embed="rId2"/>
            <a:stretch>
              <a:fillRect l="-17161" t="-3381" r="0" b="-6668"/>
            </a:stretch>
          </a:blipFill>
        </p:spPr>
      </p:sp>
      <p:sp>
        <p:nvSpPr>
          <p:cNvPr name="Freeform 5" id="5"/>
          <p:cNvSpPr/>
          <p:nvPr/>
        </p:nvSpPr>
        <p:spPr>
          <a:xfrm flipH="false" flipV="false" rot="0">
            <a:off x="-9525" y="0"/>
            <a:ext cx="2746420" cy="2746420"/>
          </a:xfrm>
          <a:custGeom>
            <a:avLst/>
            <a:gdLst/>
            <a:ahLst/>
            <a:cxnLst/>
            <a:rect r="r" b="b" t="t" l="l"/>
            <a:pathLst>
              <a:path h="2746420" w="2746420">
                <a:moveTo>
                  <a:pt x="0" y="0"/>
                </a:moveTo>
                <a:lnTo>
                  <a:pt x="2746420" y="0"/>
                </a:lnTo>
                <a:lnTo>
                  <a:pt x="2746420" y="2746420"/>
                </a:lnTo>
                <a:lnTo>
                  <a:pt x="0" y="274642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8932003" y="4155883"/>
            <a:ext cx="7461064" cy="5102417"/>
            <a:chOff x="0" y="0"/>
            <a:chExt cx="9948086" cy="6803222"/>
          </a:xfrm>
        </p:grpSpPr>
        <p:sp>
          <p:nvSpPr>
            <p:cNvPr name="TextBox 3" id="3"/>
            <p:cNvSpPr txBox="true"/>
            <p:nvPr/>
          </p:nvSpPr>
          <p:spPr>
            <a:xfrm rot="0">
              <a:off x="0" y="0"/>
              <a:ext cx="9948086" cy="1117600"/>
            </a:xfrm>
            <a:prstGeom prst="rect">
              <a:avLst/>
            </a:prstGeom>
          </p:spPr>
          <p:txBody>
            <a:bodyPr anchor="t" rtlCol="false" tIns="0" lIns="0" bIns="0" rIns="0">
              <a:spAutoFit/>
            </a:bodyPr>
            <a:lstStyle/>
            <a:p>
              <a:pPr algn="l" marL="0" indent="0" lvl="0">
                <a:lnSpc>
                  <a:spcPts val="3336"/>
                </a:lnSpc>
              </a:pPr>
              <a:r>
                <a:rPr lang="en-US" sz="2780" spc="-25">
                  <a:solidFill>
                    <a:srgbClr val="0B2556"/>
                  </a:solidFill>
                  <a:latin typeface="CMU Serif"/>
                </a:rPr>
                <a:t>Los vecinos participan colectivamente generando relaciones y sinergias intergeneracionales.</a:t>
              </a:r>
            </a:p>
          </p:txBody>
        </p:sp>
        <p:sp>
          <p:nvSpPr>
            <p:cNvPr name="TextBox 4" id="4"/>
            <p:cNvSpPr txBox="true"/>
            <p:nvPr/>
          </p:nvSpPr>
          <p:spPr>
            <a:xfrm rot="0">
              <a:off x="0" y="2034956"/>
              <a:ext cx="9948086" cy="2235200"/>
            </a:xfrm>
            <a:prstGeom prst="rect">
              <a:avLst/>
            </a:prstGeom>
          </p:spPr>
          <p:txBody>
            <a:bodyPr anchor="t" rtlCol="false" tIns="0" lIns="0" bIns="0" rIns="0">
              <a:spAutoFit/>
            </a:bodyPr>
            <a:lstStyle/>
            <a:p>
              <a:pPr algn="l" marL="0" indent="0" lvl="0">
                <a:lnSpc>
                  <a:spcPts val="3336"/>
                </a:lnSpc>
              </a:pPr>
              <a:r>
                <a:rPr lang="en-US" sz="2780" spc="-25">
                  <a:solidFill>
                    <a:srgbClr val="0B2556"/>
                  </a:solidFill>
                  <a:latin typeface="CMU Serif"/>
                </a:rPr>
                <a:t>Metodología de investigación-acción participativa que convierte a la ciudadanía en el principal agente del cambio para lograr la transformación de su realidad.</a:t>
              </a:r>
            </a:p>
          </p:txBody>
        </p:sp>
        <p:sp>
          <p:nvSpPr>
            <p:cNvPr name="TextBox 5" id="5"/>
            <p:cNvSpPr txBox="true"/>
            <p:nvPr/>
          </p:nvSpPr>
          <p:spPr>
            <a:xfrm rot="0">
              <a:off x="0" y="5126822"/>
              <a:ext cx="9948086" cy="1676400"/>
            </a:xfrm>
            <a:prstGeom prst="rect">
              <a:avLst/>
            </a:prstGeom>
          </p:spPr>
          <p:txBody>
            <a:bodyPr anchor="t" rtlCol="false" tIns="0" lIns="0" bIns="0" rIns="0">
              <a:spAutoFit/>
            </a:bodyPr>
            <a:lstStyle/>
            <a:p>
              <a:pPr algn="l" marL="0" indent="0" lvl="0">
                <a:lnSpc>
                  <a:spcPts val="3336"/>
                </a:lnSpc>
              </a:pPr>
              <a:r>
                <a:rPr lang="en-US" sz="2780" spc="-25">
                  <a:solidFill>
                    <a:srgbClr val="0B2556"/>
                  </a:solidFill>
                  <a:latin typeface="CMU Serif"/>
                </a:rPr>
                <a:t>Los participantes del proyecto también reciben capacitaciones profesionales y formación sobre herramientas digitales y de gestión.</a:t>
              </a:r>
            </a:p>
          </p:txBody>
        </p:sp>
      </p:grpSp>
      <p:sp>
        <p:nvSpPr>
          <p:cNvPr name="TextBox 6" id="6"/>
          <p:cNvSpPr txBox="true"/>
          <p:nvPr/>
        </p:nvSpPr>
        <p:spPr>
          <a:xfrm rot="0">
            <a:off x="1981862" y="2613567"/>
            <a:ext cx="5864538" cy="2009774"/>
          </a:xfrm>
          <a:prstGeom prst="rect">
            <a:avLst/>
          </a:prstGeom>
        </p:spPr>
        <p:txBody>
          <a:bodyPr anchor="t" rtlCol="false" tIns="0" lIns="0" bIns="0" rIns="0">
            <a:spAutoFit/>
          </a:bodyPr>
          <a:lstStyle/>
          <a:p>
            <a:pPr algn="l" marL="0" indent="0" lvl="0">
              <a:lnSpc>
                <a:spcPts val="7649"/>
              </a:lnSpc>
              <a:spcBef>
                <a:spcPct val="0"/>
              </a:spcBef>
            </a:pPr>
            <a:r>
              <a:rPr lang="en-US" sz="8499" spc="-339" strike="noStrike" u="none">
                <a:solidFill>
                  <a:srgbClr val="0B2556"/>
                </a:solidFill>
                <a:latin typeface="CMU Serif"/>
              </a:rPr>
              <a:t>Democracia participativa</a:t>
            </a:r>
          </a:p>
        </p:txBody>
      </p:sp>
      <p:pic>
        <p:nvPicPr>
          <p:cNvPr name="Picture 7" id="7"/>
          <p:cNvPicPr>
            <a:picLocks noChangeAspect="true"/>
          </p:cNvPicPr>
          <p:nvPr/>
        </p:nvPicPr>
        <p:blipFill>
          <a:blip r:embed="rId2"/>
          <a:stretch>
            <a:fillRect/>
          </a:stretch>
        </p:blipFill>
        <p:spPr>
          <a:xfrm rot="0">
            <a:off x="1420419" y="4437170"/>
            <a:ext cx="6737318" cy="2078026"/>
          </a:xfrm>
          <a:prstGeom prst="rect">
            <a:avLst/>
          </a:prstGeom>
        </p:spPr>
      </p:pic>
      <p:sp>
        <p:nvSpPr>
          <p:cNvPr name="Freeform 8" id="8"/>
          <p:cNvSpPr/>
          <p:nvPr/>
        </p:nvSpPr>
        <p:spPr>
          <a:xfrm flipH="false" flipV="false" rot="0">
            <a:off x="-9525" y="0"/>
            <a:ext cx="2746420" cy="2746420"/>
          </a:xfrm>
          <a:custGeom>
            <a:avLst/>
            <a:gdLst/>
            <a:ahLst/>
            <a:cxnLst/>
            <a:rect r="r" b="b" t="t" l="l"/>
            <a:pathLst>
              <a:path h="2746420" w="2746420">
                <a:moveTo>
                  <a:pt x="0" y="0"/>
                </a:moveTo>
                <a:lnTo>
                  <a:pt x="2746420" y="0"/>
                </a:lnTo>
                <a:lnTo>
                  <a:pt x="2746420" y="2746420"/>
                </a:lnTo>
                <a:lnTo>
                  <a:pt x="0" y="274642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9" id="9"/>
          <p:cNvSpPr/>
          <p:nvPr/>
        </p:nvSpPr>
        <p:spPr>
          <a:xfrm flipH="false" flipV="false" rot="0">
            <a:off x="16923728" y="8714602"/>
            <a:ext cx="1476962" cy="1572398"/>
          </a:xfrm>
          <a:custGeom>
            <a:avLst/>
            <a:gdLst/>
            <a:ahLst/>
            <a:cxnLst/>
            <a:rect r="r" b="b" t="t" l="l"/>
            <a:pathLst>
              <a:path h="1572398" w="1476962">
                <a:moveTo>
                  <a:pt x="0" y="0"/>
                </a:moveTo>
                <a:lnTo>
                  <a:pt x="1476962" y="0"/>
                </a:lnTo>
                <a:lnTo>
                  <a:pt x="1476962" y="1572398"/>
                </a:lnTo>
                <a:lnTo>
                  <a:pt x="0" y="1572398"/>
                </a:lnTo>
                <a:lnTo>
                  <a:pt x="0" y="0"/>
                </a:lnTo>
                <a:close/>
              </a:path>
            </a:pathLst>
          </a:custGeom>
          <a:blipFill>
            <a:blip r:embed="rId5"/>
            <a:stretch>
              <a:fillRect l="-17161" t="-3381" r="0" b="-6668"/>
            </a:stretch>
          </a:blipFill>
        </p:spPr>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2334430" y="5824708"/>
            <a:ext cx="6224465" cy="2559050"/>
          </a:xfrm>
          <a:prstGeom prst="rect">
            <a:avLst/>
          </a:prstGeom>
        </p:spPr>
        <p:txBody>
          <a:bodyPr anchor="t" rtlCol="false" tIns="0" lIns="0" bIns="0" rIns="0">
            <a:spAutoFit/>
          </a:bodyPr>
          <a:lstStyle/>
          <a:p>
            <a:pPr algn="l" marL="539745" indent="-269872" lvl="1">
              <a:lnSpc>
                <a:spcPts val="3249"/>
              </a:lnSpc>
              <a:buFont typeface="Arial"/>
              <a:buChar char="•"/>
            </a:pPr>
            <a:r>
              <a:rPr lang="en-US" sz="2499" spc="-22" strike="noStrike" u="none">
                <a:solidFill>
                  <a:srgbClr val="0B2556"/>
                </a:solidFill>
                <a:latin typeface="CMU Serif"/>
              </a:rPr>
              <a:t>Diseño y planificación del modelo social, el plan económico y de transformación</a:t>
            </a:r>
          </a:p>
          <a:p>
            <a:pPr algn="l" marL="539745" indent="-269872" lvl="1">
              <a:lnSpc>
                <a:spcPts val="3249"/>
              </a:lnSpc>
              <a:buFont typeface="Arial"/>
              <a:buChar char="•"/>
            </a:pPr>
            <a:r>
              <a:rPr lang="en-US" sz="2499" spc="-22" strike="noStrike" u="none">
                <a:solidFill>
                  <a:srgbClr val="0B2556"/>
                </a:solidFill>
                <a:latin typeface="CMU Serif"/>
              </a:rPr>
              <a:t>Contabilidad y gestión de proyectos</a:t>
            </a:r>
          </a:p>
          <a:p>
            <a:pPr algn="l" marL="539745" indent="-269872" lvl="1">
              <a:lnSpc>
                <a:spcPts val="3249"/>
              </a:lnSpc>
              <a:buFont typeface="Arial"/>
              <a:buChar char="•"/>
            </a:pPr>
            <a:r>
              <a:rPr lang="en-US" sz="2499" spc="-22" strike="noStrike" u="none">
                <a:solidFill>
                  <a:srgbClr val="0B2556"/>
                </a:solidFill>
                <a:latin typeface="CMU Serif"/>
              </a:rPr>
              <a:t>Planificación financiera</a:t>
            </a:r>
          </a:p>
          <a:p>
            <a:pPr algn="l" marL="539745" indent="-269872" lvl="1">
              <a:lnSpc>
                <a:spcPts val="3249"/>
              </a:lnSpc>
              <a:buFont typeface="Arial"/>
              <a:buChar char="•"/>
            </a:pPr>
            <a:r>
              <a:rPr lang="en-US" sz="2499" spc="-22" strike="noStrike" u="none">
                <a:solidFill>
                  <a:srgbClr val="0B2556"/>
                </a:solidFill>
                <a:latin typeface="CMU Serif"/>
              </a:rPr>
              <a:t>Organización y control de calidad del trabajo</a:t>
            </a:r>
          </a:p>
        </p:txBody>
      </p:sp>
      <p:sp>
        <p:nvSpPr>
          <p:cNvPr name="TextBox 3" id="3"/>
          <p:cNvSpPr txBox="true"/>
          <p:nvPr/>
        </p:nvSpPr>
        <p:spPr>
          <a:xfrm rot="0">
            <a:off x="2334430" y="3326240"/>
            <a:ext cx="14115782" cy="895350"/>
          </a:xfrm>
          <a:prstGeom prst="rect">
            <a:avLst/>
          </a:prstGeom>
        </p:spPr>
        <p:txBody>
          <a:bodyPr anchor="t" rtlCol="false" tIns="0" lIns="0" bIns="0" rIns="0">
            <a:spAutoFit/>
          </a:bodyPr>
          <a:lstStyle/>
          <a:p>
            <a:pPr algn="l" marL="0" indent="0" lvl="0">
              <a:lnSpc>
                <a:spcPts val="3554"/>
              </a:lnSpc>
            </a:pPr>
            <a:r>
              <a:rPr lang="en-US" sz="2962" spc="-26">
                <a:solidFill>
                  <a:srgbClr val="0B2556"/>
                </a:solidFill>
                <a:latin typeface="CMU Serif Bold"/>
              </a:rPr>
              <a:t>P</a:t>
            </a:r>
            <a:r>
              <a:rPr lang="en-US" sz="2962" spc="-26" strike="noStrike" u="none">
                <a:solidFill>
                  <a:srgbClr val="0B2556"/>
                </a:solidFill>
                <a:latin typeface="CMU Serif Bold"/>
              </a:rPr>
              <a:t>ara ejecutar el proyecto, la ciudadanía de Valverde de Burguillos recibe formación sobre:</a:t>
            </a:r>
          </a:p>
        </p:txBody>
      </p:sp>
      <p:sp>
        <p:nvSpPr>
          <p:cNvPr name="TextBox 4" id="4"/>
          <p:cNvSpPr txBox="true"/>
          <p:nvPr/>
        </p:nvSpPr>
        <p:spPr>
          <a:xfrm rot="0">
            <a:off x="2228850" y="2009694"/>
            <a:ext cx="4762500" cy="883920"/>
          </a:xfrm>
          <a:prstGeom prst="rect">
            <a:avLst/>
          </a:prstGeom>
        </p:spPr>
        <p:txBody>
          <a:bodyPr anchor="t" rtlCol="false" tIns="0" lIns="0" bIns="0" rIns="0">
            <a:spAutoFit/>
          </a:bodyPr>
          <a:lstStyle/>
          <a:p>
            <a:pPr algn="l" marL="0" indent="0" lvl="0">
              <a:lnSpc>
                <a:spcPts val="6480"/>
              </a:lnSpc>
              <a:spcBef>
                <a:spcPct val="0"/>
              </a:spcBef>
            </a:pPr>
            <a:r>
              <a:rPr lang="en-US" sz="7200" spc="-288" strike="noStrike" u="none">
                <a:solidFill>
                  <a:srgbClr val="0B2556"/>
                </a:solidFill>
                <a:latin typeface="CMU Serif"/>
              </a:rPr>
              <a:t>Capacitación  </a:t>
            </a:r>
          </a:p>
        </p:txBody>
      </p:sp>
      <p:sp>
        <p:nvSpPr>
          <p:cNvPr name="Freeform 5" id="5"/>
          <p:cNvSpPr/>
          <p:nvPr/>
        </p:nvSpPr>
        <p:spPr>
          <a:xfrm flipH="false" flipV="false" rot="0">
            <a:off x="16923728" y="8714602"/>
            <a:ext cx="1476962" cy="1572398"/>
          </a:xfrm>
          <a:custGeom>
            <a:avLst/>
            <a:gdLst/>
            <a:ahLst/>
            <a:cxnLst/>
            <a:rect r="r" b="b" t="t" l="l"/>
            <a:pathLst>
              <a:path h="1572398" w="1476962">
                <a:moveTo>
                  <a:pt x="0" y="0"/>
                </a:moveTo>
                <a:lnTo>
                  <a:pt x="1476962" y="0"/>
                </a:lnTo>
                <a:lnTo>
                  <a:pt x="1476962" y="1572398"/>
                </a:lnTo>
                <a:lnTo>
                  <a:pt x="0" y="1572398"/>
                </a:lnTo>
                <a:lnTo>
                  <a:pt x="0" y="0"/>
                </a:lnTo>
                <a:close/>
              </a:path>
            </a:pathLst>
          </a:custGeom>
          <a:blipFill>
            <a:blip r:embed="rId2"/>
            <a:stretch>
              <a:fillRect l="-17161" t="-3381" r="0" b="-6668"/>
            </a:stretch>
          </a:blipFill>
        </p:spPr>
      </p:sp>
      <p:sp>
        <p:nvSpPr>
          <p:cNvPr name="Freeform 6" id="6"/>
          <p:cNvSpPr/>
          <p:nvPr/>
        </p:nvSpPr>
        <p:spPr>
          <a:xfrm flipH="false" flipV="false" rot="0">
            <a:off x="-9525" y="0"/>
            <a:ext cx="2746420" cy="2746420"/>
          </a:xfrm>
          <a:custGeom>
            <a:avLst/>
            <a:gdLst/>
            <a:ahLst/>
            <a:cxnLst/>
            <a:rect r="r" b="b" t="t" l="l"/>
            <a:pathLst>
              <a:path h="2746420" w="2746420">
                <a:moveTo>
                  <a:pt x="0" y="0"/>
                </a:moveTo>
                <a:lnTo>
                  <a:pt x="2746420" y="0"/>
                </a:lnTo>
                <a:lnTo>
                  <a:pt x="2746420" y="2746420"/>
                </a:lnTo>
                <a:lnTo>
                  <a:pt x="0" y="274642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7" id="7"/>
          <p:cNvSpPr txBox="true"/>
          <p:nvPr/>
        </p:nvSpPr>
        <p:spPr>
          <a:xfrm rot="0">
            <a:off x="2334430" y="4705384"/>
            <a:ext cx="2476500" cy="702946"/>
          </a:xfrm>
          <a:prstGeom prst="rect">
            <a:avLst/>
          </a:prstGeom>
        </p:spPr>
        <p:txBody>
          <a:bodyPr anchor="t" rtlCol="false" tIns="0" lIns="0" bIns="0" rIns="0">
            <a:spAutoFit/>
          </a:bodyPr>
          <a:lstStyle/>
          <a:p>
            <a:pPr algn="l" marL="0" indent="0" lvl="0">
              <a:lnSpc>
                <a:spcPts val="5130"/>
              </a:lnSpc>
              <a:spcBef>
                <a:spcPct val="0"/>
              </a:spcBef>
            </a:pPr>
            <a:r>
              <a:rPr lang="en-US" sz="5700" spc="-228" strike="noStrike" u="none">
                <a:solidFill>
                  <a:srgbClr val="0B2556"/>
                </a:solidFill>
                <a:latin typeface="CMU Serif"/>
              </a:rPr>
              <a:t>Gestión   </a:t>
            </a:r>
          </a:p>
        </p:txBody>
      </p:sp>
      <p:sp>
        <p:nvSpPr>
          <p:cNvPr name="TextBox 8" id="8"/>
          <p:cNvSpPr txBox="true"/>
          <p:nvPr/>
        </p:nvSpPr>
        <p:spPr>
          <a:xfrm rot="0">
            <a:off x="9576515" y="4490121"/>
            <a:ext cx="6227472" cy="918210"/>
          </a:xfrm>
          <a:prstGeom prst="rect">
            <a:avLst/>
          </a:prstGeom>
        </p:spPr>
        <p:txBody>
          <a:bodyPr anchor="t" rtlCol="false" tIns="0" lIns="0" bIns="0" rIns="0">
            <a:spAutoFit/>
          </a:bodyPr>
          <a:lstStyle/>
          <a:p>
            <a:pPr algn="l" marL="0" indent="0" lvl="0">
              <a:lnSpc>
                <a:spcPts val="7410"/>
              </a:lnSpc>
            </a:pPr>
            <a:r>
              <a:rPr lang="en-US" sz="5700" spc="-228">
                <a:solidFill>
                  <a:srgbClr val="0B2556"/>
                </a:solidFill>
                <a:latin typeface="CMU Serif"/>
              </a:rPr>
              <a:t>Habilidades Digitales</a:t>
            </a:r>
          </a:p>
        </p:txBody>
      </p:sp>
      <p:sp>
        <p:nvSpPr>
          <p:cNvPr name="TextBox 9" id="9"/>
          <p:cNvSpPr txBox="true"/>
          <p:nvPr/>
        </p:nvSpPr>
        <p:spPr>
          <a:xfrm rot="0">
            <a:off x="9576515" y="5824708"/>
            <a:ext cx="6098683" cy="2559050"/>
          </a:xfrm>
          <a:prstGeom prst="rect">
            <a:avLst/>
          </a:prstGeom>
        </p:spPr>
        <p:txBody>
          <a:bodyPr anchor="t" rtlCol="false" tIns="0" lIns="0" bIns="0" rIns="0">
            <a:spAutoFit/>
          </a:bodyPr>
          <a:lstStyle/>
          <a:p>
            <a:pPr marL="539745" indent="-269872" lvl="1">
              <a:lnSpc>
                <a:spcPts val="3249"/>
              </a:lnSpc>
              <a:buFont typeface="Arial"/>
              <a:buChar char="•"/>
            </a:pPr>
            <a:r>
              <a:rPr lang="en-US" sz="2499" spc="-22">
                <a:solidFill>
                  <a:srgbClr val="0B2556"/>
                </a:solidFill>
                <a:latin typeface="CMU Serif"/>
              </a:rPr>
              <a:t>Uso de ordenadores, tablets y elementos de hardware</a:t>
            </a:r>
          </a:p>
          <a:p>
            <a:pPr marL="539745" indent="-269872" lvl="1">
              <a:lnSpc>
                <a:spcPts val="3249"/>
              </a:lnSpc>
              <a:buFont typeface="Arial"/>
              <a:buChar char="•"/>
            </a:pPr>
            <a:r>
              <a:rPr lang="en-US" sz="2499" spc="-22">
                <a:solidFill>
                  <a:srgbClr val="0B2556"/>
                </a:solidFill>
                <a:latin typeface="CMU Serif"/>
              </a:rPr>
              <a:t>Uso de distintos tipos de software</a:t>
            </a:r>
          </a:p>
          <a:p>
            <a:pPr marL="539745" indent="-269872" lvl="1">
              <a:lnSpc>
                <a:spcPts val="3249"/>
              </a:lnSpc>
              <a:buFont typeface="Arial"/>
              <a:buChar char="•"/>
            </a:pPr>
            <a:r>
              <a:rPr lang="en-US" sz="2499" spc="-22">
                <a:solidFill>
                  <a:srgbClr val="0B2556"/>
                </a:solidFill>
                <a:latin typeface="CMU Serif"/>
              </a:rPr>
              <a:t>Control de sensores y alarmas</a:t>
            </a:r>
          </a:p>
          <a:p>
            <a:pPr algn="l" marL="539745" indent="-269872" lvl="1">
              <a:lnSpc>
                <a:spcPts val="3249"/>
              </a:lnSpc>
              <a:buFont typeface="Arial"/>
              <a:buChar char="•"/>
            </a:pPr>
            <a:r>
              <a:rPr lang="en-US" sz="2499" spc="-22">
                <a:solidFill>
                  <a:srgbClr val="0B2556"/>
                </a:solidFill>
                <a:latin typeface="CMU Serif"/>
              </a:rPr>
              <a:t>Cómo imaginar y pedir una aplicación para atender una nueva necesidad.</a:t>
            </a:r>
          </a:p>
        </p:txBody>
      </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2277276" y="4610100"/>
            <a:ext cx="8547566" cy="1371601"/>
          </a:xfrm>
          <a:prstGeom prst="rect">
            <a:avLst/>
          </a:prstGeom>
        </p:spPr>
        <p:txBody>
          <a:bodyPr anchor="t" rtlCol="false" tIns="0" lIns="0" bIns="0" rIns="0">
            <a:spAutoFit/>
          </a:bodyPr>
          <a:lstStyle/>
          <a:p>
            <a:pPr algn="l" marL="0" indent="0" lvl="0">
              <a:lnSpc>
                <a:spcPts val="9900"/>
              </a:lnSpc>
              <a:spcBef>
                <a:spcPct val="0"/>
              </a:spcBef>
            </a:pPr>
            <a:r>
              <a:rPr lang="en-US" sz="11000" spc="-440" strike="noStrike" u="none">
                <a:solidFill>
                  <a:srgbClr val="0B2556"/>
                </a:solidFill>
                <a:latin typeface="CMU Serif"/>
              </a:rPr>
              <a:t>Perspectivas</a:t>
            </a:r>
          </a:p>
        </p:txBody>
      </p:sp>
      <p:sp>
        <p:nvSpPr>
          <p:cNvPr name="Freeform 3" id="3"/>
          <p:cNvSpPr/>
          <p:nvPr/>
        </p:nvSpPr>
        <p:spPr>
          <a:xfrm flipH="false" flipV="false" rot="-10800000">
            <a:off x="14690626" y="1655917"/>
            <a:ext cx="1461230" cy="1461230"/>
          </a:xfrm>
          <a:custGeom>
            <a:avLst/>
            <a:gdLst/>
            <a:ahLst/>
            <a:cxnLst/>
            <a:rect r="r" b="b" t="t" l="l"/>
            <a:pathLst>
              <a:path h="1461230" w="1461230">
                <a:moveTo>
                  <a:pt x="0" y="0"/>
                </a:moveTo>
                <a:lnTo>
                  <a:pt x="1461230" y="0"/>
                </a:lnTo>
                <a:lnTo>
                  <a:pt x="1461230" y="1461230"/>
                </a:lnTo>
                <a:lnTo>
                  <a:pt x="0" y="146123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10800000">
            <a:off x="12580043" y="4772811"/>
            <a:ext cx="3865884" cy="1932942"/>
          </a:xfrm>
          <a:custGeom>
            <a:avLst/>
            <a:gdLst/>
            <a:ahLst/>
            <a:cxnLst/>
            <a:rect r="r" b="b" t="t" l="l"/>
            <a:pathLst>
              <a:path h="1932942" w="3865884">
                <a:moveTo>
                  <a:pt x="0" y="0"/>
                </a:moveTo>
                <a:lnTo>
                  <a:pt x="3865884" y="0"/>
                </a:lnTo>
                <a:lnTo>
                  <a:pt x="3865884" y="1932942"/>
                </a:lnTo>
                <a:lnTo>
                  <a:pt x="0" y="1932942"/>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5" id="5"/>
          <p:cNvSpPr/>
          <p:nvPr/>
        </p:nvSpPr>
        <p:spPr>
          <a:xfrm flipH="false" flipV="false" rot="-10800000">
            <a:off x="12580043" y="6698141"/>
            <a:ext cx="3865884" cy="1932942"/>
          </a:xfrm>
          <a:custGeom>
            <a:avLst/>
            <a:gdLst/>
            <a:ahLst/>
            <a:cxnLst/>
            <a:rect r="r" b="b" t="t" l="l"/>
            <a:pathLst>
              <a:path h="1932942" w="3865884">
                <a:moveTo>
                  <a:pt x="0" y="0"/>
                </a:moveTo>
                <a:lnTo>
                  <a:pt x="3865884" y="0"/>
                </a:lnTo>
                <a:lnTo>
                  <a:pt x="3865884" y="1932942"/>
                </a:lnTo>
                <a:lnTo>
                  <a:pt x="0" y="1932942"/>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6" id="6"/>
          <p:cNvSpPr/>
          <p:nvPr/>
        </p:nvSpPr>
        <p:spPr>
          <a:xfrm flipH="false" flipV="false" rot="-8515644">
            <a:off x="11807343" y="2642248"/>
            <a:ext cx="3865884" cy="1932942"/>
          </a:xfrm>
          <a:custGeom>
            <a:avLst/>
            <a:gdLst/>
            <a:ahLst/>
            <a:cxnLst/>
            <a:rect r="r" b="b" t="t" l="l"/>
            <a:pathLst>
              <a:path h="1932942" w="3865884">
                <a:moveTo>
                  <a:pt x="0" y="0"/>
                </a:moveTo>
                <a:lnTo>
                  <a:pt x="3865884" y="0"/>
                </a:lnTo>
                <a:lnTo>
                  <a:pt x="3865884" y="1932942"/>
                </a:lnTo>
                <a:lnTo>
                  <a:pt x="0" y="1932942"/>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AutoShape 7" id="7"/>
          <p:cNvSpPr/>
          <p:nvPr/>
        </p:nvSpPr>
        <p:spPr>
          <a:xfrm flipV="true">
            <a:off x="14557276" y="-870706"/>
            <a:ext cx="0" cy="11687844"/>
          </a:xfrm>
          <a:prstGeom prst="line">
            <a:avLst/>
          </a:prstGeom>
          <a:ln cap="flat" w="285750">
            <a:solidFill>
              <a:srgbClr val="7FCF24"/>
            </a:solidFill>
            <a:prstDash val="solid"/>
            <a:headEnd type="none" len="sm" w="sm"/>
            <a:tailEnd type="none" len="sm" w="sm"/>
          </a:ln>
        </p:spPr>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aphicFrame>
        <p:nvGraphicFramePr>
          <p:cNvPr name="Table 2" id="2"/>
          <p:cNvGraphicFramePr>
            <a:graphicFrameLocks noGrp="true"/>
          </p:cNvGraphicFramePr>
          <p:nvPr/>
        </p:nvGraphicFramePr>
        <p:xfrm>
          <a:off x="1801432" y="1028700"/>
          <a:ext cx="15570558" cy="8970249"/>
        </p:xfrm>
        <a:graphic>
          <a:graphicData uri="http://schemas.openxmlformats.org/drawingml/2006/table">
            <a:tbl>
              <a:tblPr/>
              <a:tblGrid>
                <a:gridCol w="6074219"/>
                <a:gridCol w="9496338"/>
              </a:tblGrid>
              <a:tr h="5691350">
                <a:tc>
                  <a:txBody>
                    <a:bodyPr anchor="t" rtlCol="false"/>
                    <a:lstStyle/>
                    <a:p>
                      <a:pPr algn="ctr">
                        <a:lnSpc>
                          <a:spcPts val="8270"/>
                        </a:lnSpc>
                        <a:defRPr/>
                      </a:pPr>
                      <a:r>
                        <a:rPr lang="en-US" sz="5907">
                          <a:solidFill>
                            <a:srgbClr val="0B2556"/>
                          </a:solidFill>
                          <a:latin typeface="CMU Serif"/>
                        </a:rPr>
                        <a:t>El Proyecto</a:t>
                      </a:r>
                      <a:endParaRPr lang="en-US" sz="1100"/>
                    </a:p>
                  </a:txBody>
                  <a:tcPr marL="0" marR="0" marT="0" marB="0" anchor="ctr">
                    <a:lnL cmpd="sng" algn="ctr" cap="flat" w="38100">
                      <a:solidFill>
                        <a:srgbClr val="0B2556"/>
                      </a:solidFill>
                      <a:prstDash val="solid"/>
                      <a:round/>
                      <a:headEnd type="none" w="med" len="med"/>
                      <a:tailEnd type="none" w="med" len="med"/>
                    </a:lnL>
                    <a:lnR cmpd="sng" algn="ctr" cap="flat" w="38100">
                      <a:solidFill>
                        <a:srgbClr val="0B2556"/>
                      </a:solidFill>
                      <a:prstDash val="solid"/>
                      <a:round/>
                      <a:headEnd type="none" w="med" len="med"/>
                      <a:tailEnd type="none" w="med" len="med"/>
                    </a:lnR>
                    <a:lnT cmpd="sng" algn="ctr" cap="flat" w="38100">
                      <a:solidFill>
                        <a:srgbClr val="0B2556"/>
                      </a:solidFill>
                      <a:prstDash val="solid"/>
                      <a:round/>
                      <a:headEnd type="none" w="med" len="med"/>
                      <a:tailEnd type="none" w="med" len="med"/>
                    </a:lnT>
                    <a:lnB cmpd="sng" algn="ctr" cap="flat" w="38100">
                      <a:solidFill>
                        <a:srgbClr val="0B2556"/>
                      </a:solidFill>
                      <a:prstDash val="solid"/>
                      <a:round/>
                      <a:headEnd type="none" w="med" len="med"/>
                      <a:tailEnd type="none" w="med" len="med"/>
                    </a:lnB>
                    <a:solidFill>
                      <a:srgbClr val="FFFFFF"/>
                    </a:solidFill>
                  </a:tcPr>
                </a:tc>
                <a:tc>
                  <a:txBody>
                    <a:bodyPr anchor="t" rtlCol="false"/>
                    <a:lstStyle/>
                    <a:p>
                      <a:pPr algn="ctr">
                        <a:lnSpc>
                          <a:spcPts val="3607"/>
                        </a:lnSpc>
                        <a:defRPr/>
                      </a:pPr>
                      <a:r>
                        <a:rPr lang="en-US" sz="2577">
                          <a:solidFill>
                            <a:srgbClr val="0B2556"/>
                          </a:solidFill>
                          <a:latin typeface="CMU Serif"/>
                        </a:rPr>
                        <a:t>Un proyecto singular que revierte la despoblación en el mundo rural al transformar a Valverde de Burguillos en un espacio donde las personas mayores puedan permanecer en sus casas con garantías de seguridad y atención cercana de calidad.</a:t>
                      </a:r>
                      <a:endParaRPr lang="en-US" sz="1100"/>
                    </a:p>
                    <a:p>
                      <a:pPr algn="ctr">
                        <a:lnSpc>
                          <a:spcPts val="3607"/>
                        </a:lnSpc>
                      </a:pPr>
                    </a:p>
                    <a:p>
                      <a:pPr algn="ctr">
                        <a:lnSpc>
                          <a:spcPts val="3607"/>
                        </a:lnSpc>
                      </a:pPr>
                      <a:r>
                        <a:rPr lang="en-US" sz="2577">
                          <a:solidFill>
                            <a:srgbClr val="0B2556"/>
                          </a:solidFill>
                          <a:latin typeface="CMU Serif"/>
                        </a:rPr>
                        <a:t>Nace como resultado de un proceso deliberativo de los vecinos de la localidad, que deciden constituir una asociación sin ánimo de lucro, «Envejecer en mi casa», para su puesta en marcha, gestión y prestación de servicios. Luchan así no sólo por frenar la despoblación, sino para asegurar el desarrollo sostenible del pueblo y crear nuevas oportunidades y puestos de trabajo de calidad.</a:t>
                      </a:r>
                    </a:p>
                  </a:txBody>
                  <a:tcPr marL="0" marR="0" marT="0" marB="0" anchor="ctr">
                    <a:lnL cmpd="sng" algn="ctr" cap="flat" w="38100">
                      <a:solidFill>
                        <a:srgbClr val="0B2556"/>
                      </a:solidFill>
                      <a:prstDash val="solid"/>
                      <a:round/>
                      <a:headEnd type="none" w="med" len="med"/>
                      <a:tailEnd type="none" w="med" len="med"/>
                    </a:lnL>
                    <a:lnR cmpd="sng" algn="ctr" cap="flat" w="38100">
                      <a:solidFill>
                        <a:srgbClr val="0B2556"/>
                      </a:solidFill>
                      <a:prstDash val="solid"/>
                      <a:round/>
                      <a:headEnd type="none" w="med" len="med"/>
                      <a:tailEnd type="none" w="med" len="med"/>
                    </a:lnR>
                    <a:lnT cmpd="sng" algn="ctr" cap="flat" w="38100">
                      <a:solidFill>
                        <a:srgbClr val="0B2556"/>
                      </a:solidFill>
                      <a:prstDash val="solid"/>
                      <a:round/>
                      <a:headEnd type="none" w="med" len="med"/>
                      <a:tailEnd type="none" w="med" len="med"/>
                    </a:lnT>
                    <a:lnB cmpd="sng" algn="ctr" cap="flat" w="38100">
                      <a:solidFill>
                        <a:srgbClr val="0B2556"/>
                      </a:solidFill>
                      <a:prstDash val="solid"/>
                      <a:round/>
                      <a:headEnd type="none" w="med" len="med"/>
                      <a:tailEnd type="none" w="med" len="med"/>
                    </a:lnB>
                    <a:solidFill>
                      <a:srgbClr val="FFFFFF"/>
                    </a:solidFill>
                  </a:tcPr>
                </a:tc>
              </a:tr>
              <a:tr h="3278900">
                <a:tc>
                  <a:txBody>
                    <a:bodyPr anchor="t" rtlCol="false"/>
                    <a:lstStyle/>
                    <a:p>
                      <a:pPr algn="ctr">
                        <a:lnSpc>
                          <a:spcPts val="5050"/>
                        </a:lnSpc>
                        <a:defRPr/>
                      </a:pPr>
                      <a:endParaRPr lang="en-US" sz="1100"/>
                    </a:p>
                  </a:txBody>
                  <a:tcPr marL="0" marR="0" marT="0" marB="0" anchor="ctr">
                    <a:lnL cmpd="sng" algn="ctr" cap="flat" w="38100">
                      <a:solidFill>
                        <a:srgbClr val="0B2556"/>
                      </a:solidFill>
                      <a:prstDash val="solid"/>
                      <a:round/>
                      <a:headEnd type="none" w="med" len="med"/>
                      <a:tailEnd type="none" w="med" len="med"/>
                    </a:lnL>
                    <a:lnR cmpd="sng" algn="ctr" cap="flat" w="38100">
                      <a:solidFill>
                        <a:srgbClr val="0B2556"/>
                      </a:solidFill>
                      <a:prstDash val="solid"/>
                      <a:round/>
                      <a:headEnd type="none" w="med" len="med"/>
                      <a:tailEnd type="none" w="med" len="med"/>
                    </a:lnR>
                    <a:lnT cmpd="sng" algn="ctr" cap="flat" w="38100">
                      <a:solidFill>
                        <a:srgbClr val="0B2556"/>
                      </a:solidFill>
                      <a:prstDash val="solid"/>
                      <a:round/>
                      <a:headEnd type="none" w="med" len="med"/>
                      <a:tailEnd type="none" w="med" len="med"/>
                    </a:lnT>
                    <a:lnB cmpd="sng" algn="ctr" cap="flat" w="38100">
                      <a:solidFill>
                        <a:srgbClr val="0B2556"/>
                      </a:solidFill>
                      <a:prstDash val="solid"/>
                      <a:round/>
                      <a:headEnd type="none" w="med" len="med"/>
                      <a:tailEnd type="none" w="med" len="med"/>
                    </a:lnB>
                    <a:solidFill>
                      <a:srgbClr val="FFFFFF"/>
                    </a:solidFill>
                  </a:tcPr>
                </a:tc>
                <a:tc>
                  <a:txBody>
                    <a:bodyPr anchor="t" rtlCol="false"/>
                    <a:lstStyle/>
                    <a:p>
                      <a:pPr algn="ctr">
                        <a:lnSpc>
                          <a:spcPts val="4027"/>
                        </a:lnSpc>
                        <a:defRPr/>
                      </a:pPr>
                      <a:r>
                        <a:rPr lang="en-US" sz="2877">
                          <a:solidFill>
                            <a:srgbClr val="0B2556"/>
                          </a:solidFill>
                          <a:latin typeface="CMU Serif Italics"/>
                        </a:rPr>
                        <a:t>Iniciativa social y ciudadana ideada por la asociación </a:t>
                      </a:r>
                      <a:endParaRPr lang="en-US" sz="1100"/>
                    </a:p>
                    <a:p>
                      <a:pPr algn="ctr">
                        <a:lnSpc>
                          <a:spcPts val="4027"/>
                        </a:lnSpc>
                      </a:pPr>
                      <a:r>
                        <a:rPr lang="en-US" sz="2877">
                          <a:solidFill>
                            <a:srgbClr val="0B2556"/>
                          </a:solidFill>
                          <a:latin typeface="CMU Serif Italics"/>
                        </a:rPr>
                        <a:t>«Envejecer en Mi Casa» por los vecinos de </a:t>
                      </a:r>
                    </a:p>
                    <a:p>
                      <a:pPr algn="ctr">
                        <a:lnSpc>
                          <a:spcPts val="4027"/>
                        </a:lnSpc>
                      </a:pPr>
                      <a:r>
                        <a:rPr lang="en-US" sz="2877">
                          <a:solidFill>
                            <a:srgbClr val="0B2556"/>
                          </a:solidFill>
                          <a:latin typeface="CMU Serif Italics"/>
                        </a:rPr>
                        <a:t>Valverde de Burguillos, Badajoz</a:t>
                      </a:r>
                    </a:p>
                    <a:p>
                      <a:pPr algn="ctr">
                        <a:lnSpc>
                          <a:spcPts val="3607"/>
                        </a:lnSpc>
                      </a:pPr>
                    </a:p>
                  </a:txBody>
                  <a:tcPr marL="0" marR="0" marT="0" marB="0" anchor="ctr">
                    <a:lnL cmpd="sng" algn="ctr" cap="flat" w="38100">
                      <a:solidFill>
                        <a:srgbClr val="0B2556"/>
                      </a:solidFill>
                      <a:prstDash val="solid"/>
                      <a:round/>
                      <a:headEnd type="none" w="med" len="med"/>
                      <a:tailEnd type="none" w="med" len="med"/>
                    </a:lnL>
                    <a:lnR cmpd="sng" algn="ctr" cap="flat" w="38100">
                      <a:solidFill>
                        <a:srgbClr val="0B2556"/>
                      </a:solidFill>
                      <a:prstDash val="solid"/>
                      <a:round/>
                      <a:headEnd type="none" w="med" len="med"/>
                      <a:tailEnd type="none" w="med" len="med"/>
                    </a:lnR>
                    <a:lnT cmpd="sng" algn="ctr" cap="flat" w="38100">
                      <a:solidFill>
                        <a:srgbClr val="0B2556"/>
                      </a:solidFill>
                      <a:prstDash val="solid"/>
                      <a:round/>
                      <a:headEnd type="none" w="med" len="med"/>
                      <a:tailEnd type="none" w="med" len="med"/>
                    </a:lnT>
                    <a:lnB cmpd="sng" algn="ctr" cap="flat" w="38100">
                      <a:solidFill>
                        <a:srgbClr val="0B2556"/>
                      </a:solidFill>
                      <a:prstDash val="solid"/>
                      <a:round/>
                      <a:headEnd type="none" w="med" len="med"/>
                      <a:tailEnd type="none" w="med" len="med"/>
                    </a:lnB>
                    <a:solidFill>
                      <a:srgbClr val="FFFFFF"/>
                    </a:solidFill>
                  </a:tcPr>
                </a:tc>
              </a:tr>
            </a:tbl>
          </a:graphicData>
        </a:graphic>
      </p:graphicFrame>
      <p:sp>
        <p:nvSpPr>
          <p:cNvPr name="Freeform 3" id="3"/>
          <p:cNvSpPr/>
          <p:nvPr/>
        </p:nvSpPr>
        <p:spPr>
          <a:xfrm flipH="false" flipV="false" rot="0">
            <a:off x="2915455" y="5001618"/>
            <a:ext cx="3751301" cy="3751301"/>
          </a:xfrm>
          <a:custGeom>
            <a:avLst/>
            <a:gdLst/>
            <a:ahLst/>
            <a:cxnLst/>
            <a:rect r="r" b="b" t="t" l="l"/>
            <a:pathLst>
              <a:path h="3751301" w="3751301">
                <a:moveTo>
                  <a:pt x="0" y="0"/>
                </a:moveTo>
                <a:lnTo>
                  <a:pt x="3751301" y="0"/>
                </a:lnTo>
                <a:lnTo>
                  <a:pt x="3751301" y="3751300"/>
                </a:lnTo>
                <a:lnTo>
                  <a:pt x="0" y="3751300"/>
                </a:lnTo>
                <a:lnTo>
                  <a:pt x="0" y="0"/>
                </a:lnTo>
                <a:close/>
              </a:path>
            </a:pathLst>
          </a:custGeom>
          <a:blipFill>
            <a:blip r:embed="rId2"/>
            <a:stretch>
              <a:fillRect l="0" t="0" r="0" b="0"/>
            </a:stretch>
          </a:blipFill>
        </p:spPr>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699626" y="2564974"/>
            <a:ext cx="14567759" cy="1047749"/>
          </a:xfrm>
          <a:prstGeom prst="rect">
            <a:avLst/>
          </a:prstGeom>
        </p:spPr>
        <p:txBody>
          <a:bodyPr anchor="t" rtlCol="false" tIns="0" lIns="0" bIns="0" rIns="0">
            <a:spAutoFit/>
          </a:bodyPr>
          <a:lstStyle/>
          <a:p>
            <a:pPr algn="l" marL="0" indent="0" lvl="0">
              <a:lnSpc>
                <a:spcPts val="7649"/>
              </a:lnSpc>
              <a:spcBef>
                <a:spcPct val="0"/>
              </a:spcBef>
            </a:pPr>
            <a:r>
              <a:rPr lang="en-US" sz="8499" spc="-339" strike="noStrike" u="none">
                <a:solidFill>
                  <a:srgbClr val="0B2556"/>
                </a:solidFill>
                <a:latin typeface="CMU Serif"/>
              </a:rPr>
              <a:t>Próximos pasos</a:t>
            </a:r>
          </a:p>
        </p:txBody>
      </p:sp>
      <p:sp>
        <p:nvSpPr>
          <p:cNvPr name="Freeform 3" id="3"/>
          <p:cNvSpPr/>
          <p:nvPr/>
        </p:nvSpPr>
        <p:spPr>
          <a:xfrm flipH="false" flipV="false" rot="0">
            <a:off x="16923728" y="8714602"/>
            <a:ext cx="1476962" cy="1572398"/>
          </a:xfrm>
          <a:custGeom>
            <a:avLst/>
            <a:gdLst/>
            <a:ahLst/>
            <a:cxnLst/>
            <a:rect r="r" b="b" t="t" l="l"/>
            <a:pathLst>
              <a:path h="1572398" w="1476962">
                <a:moveTo>
                  <a:pt x="0" y="0"/>
                </a:moveTo>
                <a:lnTo>
                  <a:pt x="1476962" y="0"/>
                </a:lnTo>
                <a:lnTo>
                  <a:pt x="1476962" y="1572398"/>
                </a:lnTo>
                <a:lnTo>
                  <a:pt x="0" y="1572398"/>
                </a:lnTo>
                <a:lnTo>
                  <a:pt x="0" y="0"/>
                </a:lnTo>
                <a:close/>
              </a:path>
            </a:pathLst>
          </a:custGeom>
          <a:blipFill>
            <a:blip r:embed="rId2"/>
            <a:stretch>
              <a:fillRect l="-17161" t="-3381" r="0" b="-6668"/>
            </a:stretch>
          </a:blipFill>
        </p:spPr>
      </p:sp>
      <p:sp>
        <p:nvSpPr>
          <p:cNvPr name="Freeform 4" id="4"/>
          <p:cNvSpPr/>
          <p:nvPr/>
        </p:nvSpPr>
        <p:spPr>
          <a:xfrm flipH="false" flipV="false" rot="0">
            <a:off x="-9525" y="0"/>
            <a:ext cx="2746420" cy="2746420"/>
          </a:xfrm>
          <a:custGeom>
            <a:avLst/>
            <a:gdLst/>
            <a:ahLst/>
            <a:cxnLst/>
            <a:rect r="r" b="b" t="t" l="l"/>
            <a:pathLst>
              <a:path h="2746420" w="2746420">
                <a:moveTo>
                  <a:pt x="0" y="0"/>
                </a:moveTo>
                <a:lnTo>
                  <a:pt x="2746420" y="0"/>
                </a:lnTo>
                <a:lnTo>
                  <a:pt x="2746420" y="2746420"/>
                </a:lnTo>
                <a:lnTo>
                  <a:pt x="0" y="274642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5" id="5"/>
          <p:cNvSpPr/>
          <p:nvPr/>
        </p:nvSpPr>
        <p:spPr>
          <a:xfrm flipH="false" flipV="false" rot="0">
            <a:off x="11956543" y="3349522"/>
            <a:ext cx="4967185" cy="4967185"/>
          </a:xfrm>
          <a:custGeom>
            <a:avLst/>
            <a:gdLst/>
            <a:ahLst/>
            <a:cxnLst/>
            <a:rect r="r" b="b" t="t" l="l"/>
            <a:pathLst>
              <a:path h="4967185" w="4967185">
                <a:moveTo>
                  <a:pt x="0" y="0"/>
                </a:moveTo>
                <a:lnTo>
                  <a:pt x="4967185" y="0"/>
                </a:lnTo>
                <a:lnTo>
                  <a:pt x="4967185" y="4967185"/>
                </a:lnTo>
                <a:lnTo>
                  <a:pt x="0" y="4967185"/>
                </a:lnTo>
                <a:lnTo>
                  <a:pt x="0" y="0"/>
                </a:lnTo>
                <a:close/>
              </a:path>
            </a:pathLst>
          </a:custGeom>
          <a:blipFill>
            <a:blip r:embed="rId5"/>
            <a:stretch>
              <a:fillRect l="0" t="0" r="0" b="0"/>
            </a:stretch>
          </a:blipFill>
        </p:spPr>
      </p:sp>
      <p:sp>
        <p:nvSpPr>
          <p:cNvPr name="TextBox 6" id="6"/>
          <p:cNvSpPr txBox="true"/>
          <p:nvPr/>
        </p:nvSpPr>
        <p:spPr>
          <a:xfrm rot="0">
            <a:off x="1699626" y="3865404"/>
            <a:ext cx="9224347" cy="4655503"/>
          </a:xfrm>
          <a:prstGeom prst="rect">
            <a:avLst/>
          </a:prstGeom>
        </p:spPr>
        <p:txBody>
          <a:bodyPr anchor="t" rtlCol="false" tIns="0" lIns="0" bIns="0" rIns="0">
            <a:spAutoFit/>
          </a:bodyPr>
          <a:lstStyle/>
          <a:p>
            <a:pPr algn="l" marL="604518" indent="-302259" lvl="1">
              <a:lnSpc>
                <a:spcPts val="3639"/>
              </a:lnSpc>
              <a:buFont typeface="Arial"/>
              <a:buChar char="•"/>
            </a:pPr>
            <a:r>
              <a:rPr lang="en-US" sz="2799" spc="-25" strike="noStrike" u="none">
                <a:solidFill>
                  <a:srgbClr val="0B2556"/>
                </a:solidFill>
                <a:latin typeface="CMU Serif"/>
              </a:rPr>
              <a:t>Presentación del proyecto en el evento satélite rural del «NEB Festival» organizado por la Comisión Europea y en conexión directa con Bruselas (abril 2024).</a:t>
            </a:r>
          </a:p>
          <a:p>
            <a:pPr algn="l">
              <a:lnSpc>
                <a:spcPts val="3639"/>
              </a:lnSpc>
            </a:pPr>
          </a:p>
          <a:p>
            <a:pPr algn="l" marL="604518" indent="-302259" lvl="1">
              <a:lnSpc>
                <a:spcPts val="3639"/>
              </a:lnSpc>
              <a:buFont typeface="Arial"/>
              <a:buChar char="•"/>
            </a:pPr>
            <a:r>
              <a:rPr lang="en-US" sz="2799" spc="-25" strike="noStrike" u="none">
                <a:solidFill>
                  <a:srgbClr val="0B2556"/>
                </a:solidFill>
                <a:latin typeface="CMU Serif"/>
              </a:rPr>
              <a:t>Formación para el empleo a los vecinos de Valverde (asistencia y servicios a domicilio, gestión, digitalización) y capacitación a trabajadores, colaboradores.</a:t>
            </a:r>
          </a:p>
          <a:p>
            <a:pPr algn="l">
              <a:lnSpc>
                <a:spcPts val="3639"/>
              </a:lnSpc>
            </a:pPr>
          </a:p>
          <a:p>
            <a:pPr algn="l" marL="604518" indent="-302259" lvl="1">
              <a:lnSpc>
                <a:spcPts val="3639"/>
              </a:lnSpc>
              <a:buFont typeface="Arial"/>
              <a:buChar char="•"/>
            </a:pPr>
            <a:r>
              <a:rPr lang="en-US" sz="2799" spc="-25" strike="noStrike" u="none">
                <a:solidFill>
                  <a:srgbClr val="0B2556"/>
                </a:solidFill>
                <a:latin typeface="CMU Serif"/>
              </a:rPr>
              <a:t>Plan de capacitación digital para el conjunto del pueblo.</a:t>
            </a:r>
          </a:p>
        </p:txBody>
      </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6923728" y="8714602"/>
            <a:ext cx="1476962" cy="1572398"/>
          </a:xfrm>
          <a:custGeom>
            <a:avLst/>
            <a:gdLst/>
            <a:ahLst/>
            <a:cxnLst/>
            <a:rect r="r" b="b" t="t" l="l"/>
            <a:pathLst>
              <a:path h="1572398" w="1476962">
                <a:moveTo>
                  <a:pt x="0" y="0"/>
                </a:moveTo>
                <a:lnTo>
                  <a:pt x="1476962" y="0"/>
                </a:lnTo>
                <a:lnTo>
                  <a:pt x="1476962" y="1572398"/>
                </a:lnTo>
                <a:lnTo>
                  <a:pt x="0" y="1572398"/>
                </a:lnTo>
                <a:lnTo>
                  <a:pt x="0" y="0"/>
                </a:lnTo>
                <a:close/>
              </a:path>
            </a:pathLst>
          </a:custGeom>
          <a:blipFill>
            <a:blip r:embed="rId2"/>
            <a:stretch>
              <a:fillRect l="-17161" t="-3381" r="0" b="-6668"/>
            </a:stretch>
          </a:blipFill>
        </p:spPr>
      </p:sp>
      <p:sp>
        <p:nvSpPr>
          <p:cNvPr name="Freeform 3" id="3"/>
          <p:cNvSpPr/>
          <p:nvPr/>
        </p:nvSpPr>
        <p:spPr>
          <a:xfrm flipH="false" flipV="false" rot="1399422">
            <a:off x="2795132" y="5362089"/>
            <a:ext cx="949466" cy="1186348"/>
          </a:xfrm>
          <a:custGeom>
            <a:avLst/>
            <a:gdLst/>
            <a:ahLst/>
            <a:cxnLst/>
            <a:rect r="r" b="b" t="t" l="l"/>
            <a:pathLst>
              <a:path h="1186348" w="949466">
                <a:moveTo>
                  <a:pt x="0" y="0"/>
                </a:moveTo>
                <a:lnTo>
                  <a:pt x="949466" y="0"/>
                </a:lnTo>
                <a:lnTo>
                  <a:pt x="949466" y="1186348"/>
                </a:lnTo>
                <a:lnTo>
                  <a:pt x="0" y="1186348"/>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9499739" y="3903192"/>
            <a:ext cx="2904400" cy="5067300"/>
          </a:xfrm>
          <a:prstGeom prst="rect">
            <a:avLst/>
          </a:prstGeom>
        </p:spPr>
        <p:txBody>
          <a:bodyPr anchor="t" rtlCol="false" tIns="0" lIns="0" bIns="0" rIns="0">
            <a:spAutoFit/>
          </a:bodyPr>
          <a:lstStyle/>
          <a:p>
            <a:pPr algn="l" marL="0" indent="0" lvl="0">
              <a:lnSpc>
                <a:spcPts val="4482"/>
              </a:lnSpc>
            </a:pPr>
            <a:r>
              <a:rPr lang="en-US" sz="3735" spc="-149" strike="noStrike" u="none">
                <a:solidFill>
                  <a:srgbClr val="0B2556"/>
                </a:solidFill>
                <a:latin typeface="CMU Serif"/>
              </a:rPr>
              <a:t>Participación y colaboraciones en programas públicos a nivel comarcal, provincial, autonómico, nacional y europeo</a:t>
            </a:r>
          </a:p>
        </p:txBody>
      </p:sp>
      <p:sp>
        <p:nvSpPr>
          <p:cNvPr name="TextBox 5" id="5"/>
          <p:cNvSpPr txBox="true"/>
          <p:nvPr/>
        </p:nvSpPr>
        <p:spPr>
          <a:xfrm rot="0">
            <a:off x="13504071" y="3341217"/>
            <a:ext cx="2904400" cy="5629275"/>
          </a:xfrm>
          <a:prstGeom prst="rect">
            <a:avLst/>
          </a:prstGeom>
        </p:spPr>
        <p:txBody>
          <a:bodyPr anchor="t" rtlCol="false" tIns="0" lIns="0" bIns="0" rIns="0">
            <a:spAutoFit/>
          </a:bodyPr>
          <a:lstStyle/>
          <a:p>
            <a:pPr algn="l" marL="0" indent="0" lvl="0">
              <a:lnSpc>
                <a:spcPts val="4482"/>
              </a:lnSpc>
            </a:pPr>
            <a:r>
              <a:rPr lang="en-US" sz="3735" spc="-149" strike="noStrike" u="none">
                <a:solidFill>
                  <a:srgbClr val="0B2556"/>
                </a:solidFill>
                <a:latin typeface="CMU Serif"/>
              </a:rPr>
              <a:t>Proyectos con entidades sociales de ámbito nacional y transfronterizo (Fundación Repoblación, Fundación Integralia, etc.)</a:t>
            </a:r>
          </a:p>
        </p:txBody>
      </p:sp>
      <p:sp>
        <p:nvSpPr>
          <p:cNvPr name="TextBox 6" id="6"/>
          <p:cNvSpPr txBox="true"/>
          <p:nvPr/>
        </p:nvSpPr>
        <p:spPr>
          <a:xfrm rot="0">
            <a:off x="1879528" y="6713067"/>
            <a:ext cx="2904400" cy="2257425"/>
          </a:xfrm>
          <a:prstGeom prst="rect">
            <a:avLst/>
          </a:prstGeom>
        </p:spPr>
        <p:txBody>
          <a:bodyPr anchor="t" rtlCol="false" tIns="0" lIns="0" bIns="0" rIns="0">
            <a:spAutoFit/>
          </a:bodyPr>
          <a:lstStyle/>
          <a:p>
            <a:pPr algn="l" marL="0" indent="0" lvl="0">
              <a:lnSpc>
                <a:spcPts val="4482"/>
              </a:lnSpc>
            </a:pPr>
            <a:r>
              <a:rPr lang="en-US" sz="3735" spc="-149" strike="noStrike" u="none">
                <a:solidFill>
                  <a:srgbClr val="0B2556"/>
                </a:solidFill>
                <a:latin typeface="CMU Serif"/>
              </a:rPr>
              <a:t>Desarrollo de un programa de «Respiro familiar»</a:t>
            </a:r>
          </a:p>
        </p:txBody>
      </p:sp>
      <p:sp>
        <p:nvSpPr>
          <p:cNvPr name="TextBox 7" id="7"/>
          <p:cNvSpPr txBox="true"/>
          <p:nvPr/>
        </p:nvSpPr>
        <p:spPr>
          <a:xfrm rot="0">
            <a:off x="5740882" y="6151092"/>
            <a:ext cx="2904400" cy="2819400"/>
          </a:xfrm>
          <a:prstGeom prst="rect">
            <a:avLst/>
          </a:prstGeom>
        </p:spPr>
        <p:txBody>
          <a:bodyPr anchor="t" rtlCol="false" tIns="0" lIns="0" bIns="0" rIns="0">
            <a:spAutoFit/>
          </a:bodyPr>
          <a:lstStyle/>
          <a:p>
            <a:pPr algn="l" marL="0" indent="0" lvl="0">
              <a:lnSpc>
                <a:spcPts val="4482"/>
              </a:lnSpc>
            </a:pPr>
            <a:r>
              <a:rPr lang="en-US" sz="3735" spc="-149" strike="noStrike" u="none">
                <a:solidFill>
                  <a:srgbClr val="0B2556"/>
                </a:solidFill>
                <a:latin typeface="CMU Serif"/>
              </a:rPr>
              <a:t>Presentación a la UE del proyecto como «Buena práctica» </a:t>
            </a:r>
          </a:p>
        </p:txBody>
      </p:sp>
      <p:sp>
        <p:nvSpPr>
          <p:cNvPr name="TextBox 8" id="8"/>
          <p:cNvSpPr txBox="true"/>
          <p:nvPr/>
        </p:nvSpPr>
        <p:spPr>
          <a:xfrm rot="0">
            <a:off x="1510879" y="2348395"/>
            <a:ext cx="15519400" cy="1034175"/>
          </a:xfrm>
          <a:prstGeom prst="rect">
            <a:avLst/>
          </a:prstGeom>
        </p:spPr>
        <p:txBody>
          <a:bodyPr anchor="t" rtlCol="false" tIns="0" lIns="0" bIns="0" rIns="0">
            <a:spAutoFit/>
          </a:bodyPr>
          <a:lstStyle/>
          <a:p>
            <a:pPr algn="l" marL="0" indent="0" lvl="0">
              <a:lnSpc>
                <a:spcPts val="7554"/>
              </a:lnSpc>
              <a:spcBef>
                <a:spcPct val="0"/>
              </a:spcBef>
            </a:pPr>
            <a:r>
              <a:rPr lang="en-US" sz="8393" spc="-335" strike="noStrike" u="none">
                <a:solidFill>
                  <a:srgbClr val="0B2556"/>
                </a:solidFill>
                <a:latin typeface="CMU Serif"/>
              </a:rPr>
              <a:t>Próximos objetivos</a:t>
            </a:r>
          </a:p>
        </p:txBody>
      </p:sp>
      <p:sp>
        <p:nvSpPr>
          <p:cNvPr name="Freeform 9" id="9"/>
          <p:cNvSpPr/>
          <p:nvPr/>
        </p:nvSpPr>
        <p:spPr>
          <a:xfrm flipH="false" flipV="false" rot="1132755">
            <a:off x="6644782" y="4735852"/>
            <a:ext cx="953254" cy="1191081"/>
          </a:xfrm>
          <a:custGeom>
            <a:avLst/>
            <a:gdLst/>
            <a:ahLst/>
            <a:cxnLst/>
            <a:rect r="r" b="b" t="t" l="l"/>
            <a:pathLst>
              <a:path h="1191081" w="953254">
                <a:moveTo>
                  <a:pt x="0" y="0"/>
                </a:moveTo>
                <a:lnTo>
                  <a:pt x="953254" y="0"/>
                </a:lnTo>
                <a:lnTo>
                  <a:pt x="953254" y="1191081"/>
                </a:lnTo>
                <a:lnTo>
                  <a:pt x="0" y="1191081"/>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10" id="10"/>
          <p:cNvSpPr/>
          <p:nvPr/>
        </p:nvSpPr>
        <p:spPr>
          <a:xfrm flipH="false" flipV="false" rot="1441173">
            <a:off x="10867857" y="2664991"/>
            <a:ext cx="891924" cy="1114450"/>
          </a:xfrm>
          <a:custGeom>
            <a:avLst/>
            <a:gdLst/>
            <a:ahLst/>
            <a:cxnLst/>
            <a:rect r="r" b="b" t="t" l="l"/>
            <a:pathLst>
              <a:path h="1114450" w="891924">
                <a:moveTo>
                  <a:pt x="0" y="0"/>
                </a:moveTo>
                <a:lnTo>
                  <a:pt x="891924" y="0"/>
                </a:lnTo>
                <a:lnTo>
                  <a:pt x="891924" y="1114450"/>
                </a:lnTo>
                <a:lnTo>
                  <a:pt x="0" y="111445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11" id="11"/>
          <p:cNvSpPr/>
          <p:nvPr/>
        </p:nvSpPr>
        <p:spPr>
          <a:xfrm flipH="false" flipV="false" rot="1441173">
            <a:off x="14399553" y="2103016"/>
            <a:ext cx="891924" cy="1114450"/>
          </a:xfrm>
          <a:custGeom>
            <a:avLst/>
            <a:gdLst/>
            <a:ahLst/>
            <a:cxnLst/>
            <a:rect r="r" b="b" t="t" l="l"/>
            <a:pathLst>
              <a:path h="1114450" w="891924">
                <a:moveTo>
                  <a:pt x="0" y="0"/>
                </a:moveTo>
                <a:lnTo>
                  <a:pt x="891924" y="0"/>
                </a:lnTo>
                <a:lnTo>
                  <a:pt x="891924" y="1114450"/>
                </a:lnTo>
                <a:lnTo>
                  <a:pt x="0" y="111445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12" id="12"/>
          <p:cNvSpPr/>
          <p:nvPr/>
        </p:nvSpPr>
        <p:spPr>
          <a:xfrm flipH="false" flipV="false" rot="0">
            <a:off x="-9525" y="0"/>
            <a:ext cx="2746420" cy="2746420"/>
          </a:xfrm>
          <a:custGeom>
            <a:avLst/>
            <a:gdLst/>
            <a:ahLst/>
            <a:cxnLst/>
            <a:rect r="r" b="b" t="t" l="l"/>
            <a:pathLst>
              <a:path h="2746420" w="2746420">
                <a:moveTo>
                  <a:pt x="0" y="0"/>
                </a:moveTo>
                <a:lnTo>
                  <a:pt x="2746420" y="0"/>
                </a:lnTo>
                <a:lnTo>
                  <a:pt x="2746420" y="2746420"/>
                </a:lnTo>
                <a:lnTo>
                  <a:pt x="0" y="2746420"/>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Tree>
  </p:cSld>
  <p:clrMapOvr>
    <a:masterClrMapping/>
  </p:clrMapOvr>
</p:sld>
</file>

<file path=ppt/slides/slide2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9144000" cy="10287000"/>
          </a:xfrm>
          <a:custGeom>
            <a:avLst/>
            <a:gdLst/>
            <a:ahLst/>
            <a:cxnLst/>
            <a:rect r="r" b="b" t="t" l="l"/>
            <a:pathLst>
              <a:path h="10287000" w="9144000">
                <a:moveTo>
                  <a:pt x="0" y="0"/>
                </a:moveTo>
                <a:lnTo>
                  <a:pt x="9144000" y="0"/>
                </a:lnTo>
                <a:lnTo>
                  <a:pt x="9144000" y="10287000"/>
                </a:lnTo>
                <a:lnTo>
                  <a:pt x="0" y="10287000"/>
                </a:lnTo>
                <a:lnTo>
                  <a:pt x="0" y="0"/>
                </a:lnTo>
                <a:close/>
              </a:path>
            </a:pathLst>
          </a:custGeom>
          <a:blipFill>
            <a:blip r:embed="rId2"/>
            <a:stretch>
              <a:fillRect l="-6382" t="0" r="-6117" b="0"/>
            </a:stretch>
          </a:blipFill>
        </p:spPr>
      </p:sp>
      <p:sp>
        <p:nvSpPr>
          <p:cNvPr name="TextBox 3" id="3"/>
          <p:cNvSpPr txBox="true"/>
          <p:nvPr/>
        </p:nvSpPr>
        <p:spPr>
          <a:xfrm rot="0">
            <a:off x="10272231" y="5592282"/>
            <a:ext cx="6313090" cy="2124075"/>
          </a:xfrm>
          <a:prstGeom prst="rect">
            <a:avLst/>
          </a:prstGeom>
        </p:spPr>
        <p:txBody>
          <a:bodyPr anchor="t" rtlCol="false" tIns="0" lIns="0" bIns="0" rIns="0">
            <a:spAutoFit/>
          </a:bodyPr>
          <a:lstStyle/>
          <a:p>
            <a:pPr algn="l" marL="0" indent="0" lvl="0">
              <a:lnSpc>
                <a:spcPts val="3847"/>
              </a:lnSpc>
              <a:spcBef>
                <a:spcPct val="0"/>
              </a:spcBef>
            </a:pPr>
            <a:r>
              <a:rPr lang="en-US" sz="3206" spc="-28" strike="noStrike" u="none">
                <a:solidFill>
                  <a:srgbClr val="0B2556"/>
                </a:solidFill>
                <a:latin typeface="CMU Serif"/>
              </a:rPr>
              <a:t>Asociación «Envejecer en mi Casa»</a:t>
            </a:r>
          </a:p>
          <a:p>
            <a:pPr algn="l" marL="0" indent="0" lvl="0">
              <a:lnSpc>
                <a:spcPts val="1443"/>
              </a:lnSpc>
              <a:spcBef>
                <a:spcPct val="0"/>
              </a:spcBef>
            </a:pPr>
          </a:p>
          <a:p>
            <a:pPr algn="ctr" marL="0" indent="0" lvl="0">
              <a:lnSpc>
                <a:spcPts val="2887"/>
              </a:lnSpc>
              <a:spcBef>
                <a:spcPct val="0"/>
              </a:spcBef>
            </a:pPr>
            <a:r>
              <a:rPr lang="en-US" sz="2406" spc="-21" strike="noStrike" u="none">
                <a:solidFill>
                  <a:srgbClr val="0B2556"/>
                </a:solidFill>
                <a:latin typeface="CMU Serif"/>
              </a:rPr>
              <a:t>José Antonio Domínguez</a:t>
            </a:r>
          </a:p>
          <a:p>
            <a:pPr algn="ctr" marL="0" indent="0" lvl="0">
              <a:lnSpc>
                <a:spcPts val="1443"/>
              </a:lnSpc>
              <a:spcBef>
                <a:spcPct val="0"/>
              </a:spcBef>
            </a:pPr>
          </a:p>
          <a:p>
            <a:pPr algn="ctr" marL="0" indent="0" lvl="0">
              <a:lnSpc>
                <a:spcPts val="2887"/>
              </a:lnSpc>
              <a:spcBef>
                <a:spcPct val="0"/>
              </a:spcBef>
            </a:pPr>
            <a:r>
              <a:rPr lang="en-US" sz="2406" spc="-21" strike="noStrike" u="none">
                <a:solidFill>
                  <a:srgbClr val="0B2556"/>
                </a:solidFill>
                <a:latin typeface="CMU Serif"/>
              </a:rPr>
              <a:t>Inés Domínguez</a:t>
            </a:r>
          </a:p>
          <a:p>
            <a:pPr algn="ctr" marL="0" indent="0" lvl="0">
              <a:lnSpc>
                <a:spcPts val="1443"/>
              </a:lnSpc>
              <a:spcBef>
                <a:spcPct val="0"/>
              </a:spcBef>
            </a:pPr>
          </a:p>
          <a:p>
            <a:pPr algn="ctr" marL="0" indent="0" lvl="0">
              <a:lnSpc>
                <a:spcPts val="2887"/>
              </a:lnSpc>
              <a:spcBef>
                <a:spcPct val="0"/>
              </a:spcBef>
            </a:pPr>
            <a:r>
              <a:rPr lang="en-US" sz="2406" spc="-21" strike="noStrike" u="none">
                <a:solidFill>
                  <a:srgbClr val="0B2556"/>
                </a:solidFill>
                <a:latin typeface="CMU Serif"/>
              </a:rPr>
              <a:t>Email: envejecerenmicasa@gmail.com</a:t>
            </a:r>
          </a:p>
        </p:txBody>
      </p:sp>
      <p:sp>
        <p:nvSpPr>
          <p:cNvPr name="TextBox 4" id="4"/>
          <p:cNvSpPr txBox="true"/>
          <p:nvPr/>
        </p:nvSpPr>
        <p:spPr>
          <a:xfrm rot="0">
            <a:off x="11047526" y="2954794"/>
            <a:ext cx="4762500" cy="1849755"/>
          </a:xfrm>
          <a:prstGeom prst="rect">
            <a:avLst/>
          </a:prstGeom>
        </p:spPr>
        <p:txBody>
          <a:bodyPr anchor="t" rtlCol="false" tIns="0" lIns="0" bIns="0" rIns="0">
            <a:spAutoFit/>
          </a:bodyPr>
          <a:lstStyle/>
          <a:p>
            <a:pPr algn="l" marL="0" indent="0" lvl="0">
              <a:lnSpc>
                <a:spcPts val="7020"/>
              </a:lnSpc>
              <a:spcBef>
                <a:spcPct val="0"/>
              </a:spcBef>
            </a:pPr>
            <a:r>
              <a:rPr lang="en-US" sz="7800" spc="-312" strike="noStrike" u="none">
                <a:solidFill>
                  <a:srgbClr val="0B2556"/>
                </a:solidFill>
                <a:latin typeface="CMU Serif"/>
              </a:rPr>
              <a:t>Información de contacto</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4870217" y="4610100"/>
            <a:ext cx="8547566" cy="1371601"/>
          </a:xfrm>
          <a:prstGeom prst="rect">
            <a:avLst/>
          </a:prstGeom>
        </p:spPr>
        <p:txBody>
          <a:bodyPr anchor="t" rtlCol="false" tIns="0" lIns="0" bIns="0" rIns="0">
            <a:spAutoFit/>
          </a:bodyPr>
          <a:lstStyle/>
          <a:p>
            <a:pPr algn="l" marL="0" indent="0" lvl="0">
              <a:lnSpc>
                <a:spcPts val="9900"/>
              </a:lnSpc>
              <a:spcBef>
                <a:spcPct val="0"/>
              </a:spcBef>
            </a:pPr>
            <a:r>
              <a:rPr lang="en-US" sz="11000" spc="-440">
                <a:solidFill>
                  <a:srgbClr val="0B2556"/>
                </a:solidFill>
                <a:latin typeface="CMU Serif"/>
              </a:rPr>
              <a:t>Dirigido a...</a:t>
            </a:r>
          </a:p>
        </p:txBody>
      </p:sp>
      <p:sp>
        <p:nvSpPr>
          <p:cNvPr name="Freeform 3" id="3"/>
          <p:cNvSpPr/>
          <p:nvPr/>
        </p:nvSpPr>
        <p:spPr>
          <a:xfrm flipH="false" flipV="false" rot="0">
            <a:off x="-9525" y="0"/>
            <a:ext cx="2746420" cy="2746420"/>
          </a:xfrm>
          <a:custGeom>
            <a:avLst/>
            <a:gdLst/>
            <a:ahLst/>
            <a:cxnLst/>
            <a:rect r="r" b="b" t="t" l="l"/>
            <a:pathLst>
              <a:path h="2746420" w="2746420">
                <a:moveTo>
                  <a:pt x="0" y="0"/>
                </a:moveTo>
                <a:lnTo>
                  <a:pt x="2746420" y="0"/>
                </a:lnTo>
                <a:lnTo>
                  <a:pt x="2746420" y="2746420"/>
                </a:lnTo>
                <a:lnTo>
                  <a:pt x="0" y="274642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0">
            <a:off x="16811038" y="8714602"/>
            <a:ext cx="1476962" cy="1572398"/>
          </a:xfrm>
          <a:custGeom>
            <a:avLst/>
            <a:gdLst/>
            <a:ahLst/>
            <a:cxnLst/>
            <a:rect r="r" b="b" t="t" l="l"/>
            <a:pathLst>
              <a:path h="1572398" w="1476962">
                <a:moveTo>
                  <a:pt x="0" y="0"/>
                </a:moveTo>
                <a:lnTo>
                  <a:pt x="1476962" y="0"/>
                </a:lnTo>
                <a:lnTo>
                  <a:pt x="1476962" y="1572398"/>
                </a:lnTo>
                <a:lnTo>
                  <a:pt x="0" y="1572398"/>
                </a:lnTo>
                <a:lnTo>
                  <a:pt x="0" y="0"/>
                </a:lnTo>
                <a:close/>
              </a:path>
            </a:pathLst>
          </a:custGeom>
          <a:blipFill>
            <a:blip r:embed="rId4"/>
            <a:stretch>
              <a:fillRect l="-17161" t="-3381" r="0" b="-6668"/>
            </a:stretch>
          </a:blipFill>
        </p:spPr>
      </p:sp>
    </p:spTree>
  </p:cSld>
  <p:clrMapOvr>
    <a:masterClrMapping/>
  </p:clrMapOvr>
</p:sld>
</file>

<file path=ppt/slides/slide4.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aphicFrame>
        <p:nvGraphicFramePr>
          <p:cNvPr name="Table 2" id="2"/>
          <p:cNvGraphicFramePr>
            <a:graphicFrameLocks noGrp="true"/>
          </p:cNvGraphicFramePr>
          <p:nvPr/>
        </p:nvGraphicFramePr>
        <p:xfrm>
          <a:off x="1286277" y="1028700"/>
          <a:ext cx="15973023" cy="8597233"/>
        </p:xfrm>
        <a:graphic>
          <a:graphicData uri="http://schemas.openxmlformats.org/drawingml/2006/table">
            <a:tbl>
              <a:tblPr/>
              <a:tblGrid>
                <a:gridCol w="3546139"/>
                <a:gridCol w="12426883"/>
              </a:tblGrid>
              <a:tr h="3023298">
                <a:tc>
                  <a:txBody>
                    <a:bodyPr anchor="t" rtlCol="false"/>
                    <a:lstStyle/>
                    <a:p>
                      <a:pPr algn="ctr">
                        <a:lnSpc>
                          <a:spcPts val="7437"/>
                        </a:lnSpc>
                        <a:defRPr/>
                      </a:pPr>
                      <a:r>
                        <a:rPr lang="en-US" sz="5312">
                          <a:solidFill>
                            <a:srgbClr val="FFFFFF"/>
                          </a:solidFill>
                          <a:latin typeface="CMU Serif"/>
                        </a:rPr>
                        <a:t>Dirigido a</a:t>
                      </a:r>
                      <a:endParaRPr lang="en-US" sz="1100"/>
                    </a:p>
                  </a:txBody>
                  <a:tcPr marL="123825" marR="123825" marT="123825" marB="123825" anchor="ctr">
                    <a:lnL cmpd="sng" algn="ctr" cap="flat" w="0">
                      <a:solidFill>
                        <a:srgbClr val="FFFFFF"/>
                      </a:solidFill>
                      <a:prstDash val="solid"/>
                      <a:round/>
                      <a:headEnd type="none" w="med" len="med"/>
                      <a:tailEnd type="none" w="med" len="med"/>
                    </a:lnL>
                    <a:lnR cmpd="sng" algn="ctr" cap="flat" w="0">
                      <a:solidFill>
                        <a:srgbClr val="FFFFFF"/>
                      </a:solidFill>
                      <a:prstDash val="solid"/>
                      <a:round/>
                      <a:headEnd type="none" w="med" len="med"/>
                      <a:tailEnd type="none" w="med" len="med"/>
                    </a:lnR>
                    <a:lnT cmpd="sng" algn="ctr" cap="flat" w="38100">
                      <a:solidFill>
                        <a:srgbClr val="0B2556"/>
                      </a:solidFill>
                      <a:prstDash val="solid"/>
                      <a:round/>
                      <a:headEnd type="none" w="med" len="med"/>
                      <a:tailEnd type="none" w="med" len="med"/>
                    </a:lnT>
                    <a:lnB cmpd="sng" algn="ctr" cap="flat" w="38100">
                      <a:solidFill>
                        <a:srgbClr val="0B2556"/>
                      </a:solidFill>
                      <a:prstDash val="solid"/>
                      <a:round/>
                      <a:headEnd type="none" w="med" len="med"/>
                      <a:tailEnd type="none" w="med" len="med"/>
                    </a:lnB>
                    <a:solidFill>
                      <a:srgbClr val="7FCF24"/>
                    </a:solidFill>
                  </a:tcPr>
                </a:tc>
                <a:tc>
                  <a:txBody>
                    <a:bodyPr anchor="t" rtlCol="false"/>
                    <a:lstStyle/>
                    <a:p>
                      <a:pPr algn="ctr">
                        <a:lnSpc>
                          <a:spcPts val="5312"/>
                        </a:lnSpc>
                        <a:defRPr/>
                      </a:pPr>
                      <a:r>
                        <a:rPr lang="en-US" sz="3794">
                          <a:solidFill>
                            <a:srgbClr val="0B2556"/>
                          </a:solidFill>
                          <a:latin typeface="CMU Serif"/>
                        </a:rPr>
                        <a:t>Personas &gt;65 años y/o con automonía limitada</a:t>
                      </a:r>
                      <a:endParaRPr lang="en-US" sz="1100"/>
                    </a:p>
                    <a:p>
                      <a:pPr algn="ctr">
                        <a:lnSpc>
                          <a:spcPts val="5312"/>
                        </a:lnSpc>
                      </a:pPr>
                      <a:r>
                        <a:rPr lang="en-US" sz="3794">
                          <a:solidFill>
                            <a:srgbClr val="0B2556"/>
                          </a:solidFill>
                          <a:latin typeface="CMU Serif"/>
                        </a:rPr>
                        <a:t>Mujeres en situación de desempleo</a:t>
                      </a:r>
                    </a:p>
                    <a:p>
                      <a:pPr algn="ctr">
                        <a:lnSpc>
                          <a:spcPts val="5312"/>
                        </a:lnSpc>
                      </a:pPr>
                      <a:r>
                        <a:rPr lang="en-US" sz="3794">
                          <a:solidFill>
                            <a:srgbClr val="0B2556"/>
                          </a:solidFill>
                          <a:latin typeface="CMU Serif"/>
                        </a:rPr>
                        <a:t>Jóvenes profesionales</a:t>
                      </a:r>
                    </a:p>
                    <a:p>
                      <a:pPr algn="ctr">
                        <a:lnSpc>
                          <a:spcPts val="5312"/>
                        </a:lnSpc>
                      </a:pPr>
                      <a:r>
                        <a:rPr lang="en-US" sz="3794">
                          <a:solidFill>
                            <a:srgbClr val="0B2556"/>
                          </a:solidFill>
                          <a:latin typeface="CMU Serif"/>
                        </a:rPr>
                        <a:t>Emprendedores</a:t>
                      </a:r>
                    </a:p>
                  </a:txBody>
                  <a:tcPr marL="123825" marR="123825" marT="123825" marB="123825" anchor="ctr">
                    <a:lnL cmpd="sng" algn="ctr" cap="flat" w="0">
                      <a:solidFill>
                        <a:srgbClr val="FFFFFF"/>
                      </a:solidFill>
                      <a:prstDash val="solid"/>
                      <a:round/>
                      <a:headEnd type="none" w="med" len="med"/>
                      <a:tailEnd type="none" w="med" len="med"/>
                    </a:lnL>
                    <a:lnR cmpd="sng" algn="ctr" cap="flat" w="0">
                      <a:solidFill>
                        <a:srgbClr val="FFFFFF"/>
                      </a:solidFill>
                      <a:prstDash val="solid"/>
                      <a:round/>
                      <a:headEnd type="none" w="med" len="med"/>
                      <a:tailEnd type="none" w="med" len="med"/>
                    </a:lnR>
                    <a:lnT cmpd="sng" algn="ctr" cap="flat" w="38100">
                      <a:solidFill>
                        <a:srgbClr val="0B2556"/>
                      </a:solidFill>
                      <a:prstDash val="solid"/>
                      <a:round/>
                      <a:headEnd type="none" w="med" len="med"/>
                      <a:tailEnd type="none" w="med" len="med"/>
                    </a:lnT>
                    <a:lnB cmpd="sng" algn="ctr" cap="flat" w="38100">
                      <a:solidFill>
                        <a:srgbClr val="0B2556"/>
                      </a:solidFill>
                      <a:prstDash val="solid"/>
                      <a:round/>
                      <a:headEnd type="none" w="med" len="med"/>
                      <a:tailEnd type="none" w="med" len="med"/>
                    </a:lnB>
                    <a:solidFill>
                      <a:srgbClr val="FFFFFF"/>
                    </a:solidFill>
                  </a:tcPr>
                </a:tc>
              </a:tr>
              <a:tr h="2786968">
                <a:tc>
                  <a:txBody>
                    <a:bodyPr anchor="t" rtlCol="false"/>
                    <a:lstStyle/>
                    <a:p>
                      <a:pPr algn="ctr">
                        <a:lnSpc>
                          <a:spcPts val="7437"/>
                        </a:lnSpc>
                        <a:defRPr/>
                      </a:pPr>
                      <a:r>
                        <a:rPr lang="en-US" sz="5312">
                          <a:solidFill>
                            <a:srgbClr val="FFFFFF"/>
                          </a:solidFill>
                          <a:latin typeface="CMU Serif"/>
                        </a:rPr>
                        <a:t>Objetivos</a:t>
                      </a:r>
                      <a:endParaRPr lang="en-US" sz="1100"/>
                    </a:p>
                  </a:txBody>
                  <a:tcPr marL="123825" marR="123825" marT="123825" marB="123825" anchor="ctr">
                    <a:lnL cmpd="sng" algn="ctr" cap="flat" w="0">
                      <a:solidFill>
                        <a:srgbClr val="FFFFFF"/>
                      </a:solidFill>
                      <a:prstDash val="solid"/>
                      <a:round/>
                      <a:headEnd type="none" w="med" len="med"/>
                      <a:tailEnd type="none" w="med" len="med"/>
                    </a:lnL>
                    <a:lnR cmpd="sng" algn="ctr" cap="flat" w="0">
                      <a:solidFill>
                        <a:srgbClr val="FFFFFF"/>
                      </a:solidFill>
                      <a:prstDash val="solid"/>
                      <a:round/>
                      <a:headEnd type="none" w="med" len="med"/>
                      <a:tailEnd type="none" w="med" len="med"/>
                    </a:lnR>
                    <a:lnT cmpd="sng" algn="ctr" cap="flat" w="38100">
                      <a:solidFill>
                        <a:srgbClr val="0B2556"/>
                      </a:solidFill>
                      <a:prstDash val="solid"/>
                      <a:round/>
                      <a:headEnd type="none" w="med" len="med"/>
                      <a:tailEnd type="none" w="med" len="med"/>
                    </a:lnT>
                    <a:lnB cmpd="sng" algn="ctr" cap="flat" w="38100">
                      <a:solidFill>
                        <a:srgbClr val="0B2556"/>
                      </a:solidFill>
                      <a:prstDash val="solid"/>
                      <a:round/>
                      <a:headEnd type="none" w="med" len="med"/>
                      <a:tailEnd type="none" w="med" len="med"/>
                    </a:lnB>
                    <a:solidFill>
                      <a:srgbClr val="7FCF24"/>
                    </a:solidFill>
                  </a:tcPr>
                </a:tc>
                <a:tc>
                  <a:txBody>
                    <a:bodyPr anchor="t" rtlCol="false"/>
                    <a:lstStyle/>
                    <a:p>
                      <a:pPr algn="ctr">
                        <a:lnSpc>
                          <a:spcPts val="5312"/>
                        </a:lnSpc>
                        <a:defRPr/>
                      </a:pPr>
                      <a:r>
                        <a:rPr lang="en-US" sz="3794">
                          <a:solidFill>
                            <a:srgbClr val="0B2556"/>
                          </a:solidFill>
                          <a:latin typeface="CMU Serif"/>
                        </a:rPr>
                        <a:t>Aumentar la calidad de vida de las personas mayores y generar oportunidades para la creación de empleo y el arraigo en poblaciones rurales</a:t>
                      </a:r>
                      <a:endParaRPr lang="en-US" sz="1100"/>
                    </a:p>
                  </a:txBody>
                  <a:tcPr marL="123825" marR="123825" marT="123825" marB="123825" anchor="ctr">
                    <a:lnL cmpd="sng" algn="ctr" cap="flat" w="0">
                      <a:solidFill>
                        <a:srgbClr val="FFFFFF"/>
                      </a:solidFill>
                      <a:prstDash val="solid"/>
                      <a:round/>
                      <a:headEnd type="none" w="med" len="med"/>
                      <a:tailEnd type="none" w="med" len="med"/>
                    </a:lnL>
                    <a:lnR cmpd="sng" algn="ctr" cap="flat" w="0">
                      <a:solidFill>
                        <a:srgbClr val="FFFFFF"/>
                      </a:solidFill>
                      <a:prstDash val="solid"/>
                      <a:round/>
                      <a:headEnd type="none" w="med" len="med"/>
                      <a:tailEnd type="none" w="med" len="med"/>
                    </a:lnR>
                    <a:lnT cmpd="sng" algn="ctr" cap="flat" w="38100">
                      <a:solidFill>
                        <a:srgbClr val="0B2556"/>
                      </a:solidFill>
                      <a:prstDash val="solid"/>
                      <a:round/>
                      <a:headEnd type="none" w="med" len="med"/>
                      <a:tailEnd type="none" w="med" len="med"/>
                    </a:lnT>
                    <a:lnB cmpd="sng" algn="ctr" cap="flat" w="38100">
                      <a:solidFill>
                        <a:srgbClr val="0B2556"/>
                      </a:solidFill>
                      <a:prstDash val="solid"/>
                      <a:round/>
                      <a:headEnd type="none" w="med" len="med"/>
                      <a:tailEnd type="none" w="med" len="med"/>
                    </a:lnB>
                    <a:solidFill>
                      <a:srgbClr val="FFFFFF"/>
                    </a:solidFill>
                  </a:tcPr>
                </a:tc>
              </a:tr>
              <a:tr h="2786968">
                <a:tc>
                  <a:txBody>
                    <a:bodyPr anchor="t" rtlCol="false"/>
                    <a:lstStyle/>
                    <a:p>
                      <a:pPr algn="ctr">
                        <a:lnSpc>
                          <a:spcPts val="7437"/>
                        </a:lnSpc>
                        <a:defRPr/>
                      </a:pPr>
                      <a:r>
                        <a:rPr lang="en-US" sz="5312">
                          <a:solidFill>
                            <a:srgbClr val="FFFFFF"/>
                          </a:solidFill>
                          <a:latin typeface="CMU Serif"/>
                        </a:rPr>
                        <a:t>Reto</a:t>
                      </a:r>
                      <a:endParaRPr lang="en-US" sz="1100"/>
                    </a:p>
                  </a:txBody>
                  <a:tcPr marL="123825" marR="123825" marT="123825" marB="123825" anchor="ctr">
                    <a:lnL cmpd="sng" algn="ctr" cap="flat" w="0">
                      <a:solidFill>
                        <a:srgbClr val="FFFFFF"/>
                      </a:solidFill>
                      <a:prstDash val="solid"/>
                      <a:round/>
                      <a:headEnd type="none" w="med" len="med"/>
                      <a:tailEnd type="none" w="med" len="med"/>
                    </a:lnL>
                    <a:lnR cmpd="sng" algn="ctr" cap="flat" w="0">
                      <a:solidFill>
                        <a:srgbClr val="FFFFFF"/>
                      </a:solidFill>
                      <a:prstDash val="solid"/>
                      <a:round/>
                      <a:headEnd type="none" w="med" len="med"/>
                      <a:tailEnd type="none" w="med" len="med"/>
                    </a:lnR>
                    <a:lnT cmpd="sng" algn="ctr" cap="flat" w="38100">
                      <a:solidFill>
                        <a:srgbClr val="0B2556"/>
                      </a:solidFill>
                      <a:prstDash val="solid"/>
                      <a:round/>
                      <a:headEnd type="none" w="med" len="med"/>
                      <a:tailEnd type="none" w="med" len="med"/>
                    </a:lnT>
                    <a:lnB cmpd="sng" algn="ctr" cap="flat" w="38100">
                      <a:solidFill>
                        <a:srgbClr val="0B2556"/>
                      </a:solidFill>
                      <a:prstDash val="solid"/>
                      <a:round/>
                      <a:headEnd type="none" w="med" len="med"/>
                      <a:tailEnd type="none" w="med" len="med"/>
                    </a:lnB>
                    <a:solidFill>
                      <a:srgbClr val="7FCF24"/>
                    </a:solidFill>
                  </a:tcPr>
                </a:tc>
                <a:tc>
                  <a:txBody>
                    <a:bodyPr anchor="t" rtlCol="false"/>
                    <a:lstStyle/>
                    <a:p>
                      <a:pPr algn="ctr">
                        <a:lnSpc>
                          <a:spcPts val="5312"/>
                        </a:lnSpc>
                        <a:defRPr/>
                      </a:pPr>
                      <a:r>
                        <a:rPr lang="en-US" sz="3794">
                          <a:solidFill>
                            <a:srgbClr val="0B2556"/>
                          </a:solidFill>
                          <a:latin typeface="CMU Serif"/>
                        </a:rPr>
                        <a:t>Contribuir a revertir la despoblación y atraer a nuevos vecinos</a:t>
                      </a:r>
                      <a:endParaRPr lang="en-US" sz="1100"/>
                    </a:p>
                  </a:txBody>
                  <a:tcPr marL="123825" marR="123825" marT="123825" marB="123825" anchor="ctr">
                    <a:lnL cmpd="sng" algn="ctr" cap="flat" w="0">
                      <a:solidFill>
                        <a:srgbClr val="FFFFFF"/>
                      </a:solidFill>
                      <a:prstDash val="solid"/>
                      <a:round/>
                      <a:headEnd type="none" w="med" len="med"/>
                      <a:tailEnd type="none" w="med" len="med"/>
                    </a:lnL>
                    <a:lnR cmpd="sng" algn="ctr" cap="flat" w="0">
                      <a:solidFill>
                        <a:srgbClr val="FFFFFF"/>
                      </a:solidFill>
                      <a:prstDash val="solid"/>
                      <a:round/>
                      <a:headEnd type="none" w="med" len="med"/>
                      <a:tailEnd type="none" w="med" len="med"/>
                    </a:lnR>
                    <a:lnT cmpd="sng" algn="ctr" cap="flat" w="38100">
                      <a:solidFill>
                        <a:srgbClr val="0B2556"/>
                      </a:solidFill>
                      <a:prstDash val="solid"/>
                      <a:round/>
                      <a:headEnd type="none" w="med" len="med"/>
                      <a:tailEnd type="none" w="med" len="med"/>
                    </a:lnT>
                    <a:lnB cmpd="sng" algn="ctr" cap="flat" w="38100">
                      <a:solidFill>
                        <a:srgbClr val="0B2556"/>
                      </a:solidFill>
                      <a:prstDash val="solid"/>
                      <a:round/>
                      <a:headEnd type="none" w="med" len="med"/>
                      <a:tailEnd type="none" w="med" len="med"/>
                    </a:lnB>
                    <a:solidFill>
                      <a:srgbClr val="FFFFFF"/>
                    </a:solidFill>
                  </a:tcPr>
                </a:tc>
              </a:tr>
            </a:tbl>
          </a:graphicData>
        </a:graphic>
      </p:graphicFrame>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4870217" y="4610100"/>
            <a:ext cx="8547566" cy="1371601"/>
          </a:xfrm>
          <a:prstGeom prst="rect">
            <a:avLst/>
          </a:prstGeom>
        </p:spPr>
        <p:txBody>
          <a:bodyPr anchor="t" rtlCol="false" tIns="0" lIns="0" bIns="0" rIns="0">
            <a:spAutoFit/>
          </a:bodyPr>
          <a:lstStyle/>
          <a:p>
            <a:pPr algn="l" marL="0" indent="0" lvl="0">
              <a:lnSpc>
                <a:spcPts val="9900"/>
              </a:lnSpc>
              <a:spcBef>
                <a:spcPct val="0"/>
              </a:spcBef>
            </a:pPr>
            <a:r>
              <a:rPr lang="en-US" sz="11000" spc="-440" strike="noStrike" u="none">
                <a:solidFill>
                  <a:srgbClr val="0B2556"/>
                </a:solidFill>
                <a:latin typeface="CMU Serif"/>
              </a:rPr>
              <a:t>Orígenes</a:t>
            </a:r>
          </a:p>
        </p:txBody>
      </p:sp>
      <p:sp>
        <p:nvSpPr>
          <p:cNvPr name="Freeform 3" id="3"/>
          <p:cNvSpPr/>
          <p:nvPr/>
        </p:nvSpPr>
        <p:spPr>
          <a:xfrm flipH="false" flipV="false" rot="0">
            <a:off x="16811038" y="8714602"/>
            <a:ext cx="1476962" cy="1572398"/>
          </a:xfrm>
          <a:custGeom>
            <a:avLst/>
            <a:gdLst/>
            <a:ahLst/>
            <a:cxnLst/>
            <a:rect r="r" b="b" t="t" l="l"/>
            <a:pathLst>
              <a:path h="1572398" w="1476962">
                <a:moveTo>
                  <a:pt x="0" y="0"/>
                </a:moveTo>
                <a:lnTo>
                  <a:pt x="1476962" y="0"/>
                </a:lnTo>
                <a:lnTo>
                  <a:pt x="1476962" y="1572398"/>
                </a:lnTo>
                <a:lnTo>
                  <a:pt x="0" y="1572398"/>
                </a:lnTo>
                <a:lnTo>
                  <a:pt x="0" y="0"/>
                </a:lnTo>
                <a:close/>
              </a:path>
            </a:pathLst>
          </a:custGeom>
          <a:blipFill>
            <a:blip r:embed="rId2"/>
            <a:stretch>
              <a:fillRect l="-17161" t="-3381" r="0" b="-6668"/>
            </a:stretch>
          </a:blipFill>
        </p:spPr>
      </p:sp>
      <p:sp>
        <p:nvSpPr>
          <p:cNvPr name="Freeform 4" id="4"/>
          <p:cNvSpPr/>
          <p:nvPr/>
        </p:nvSpPr>
        <p:spPr>
          <a:xfrm flipH="false" flipV="false" rot="0">
            <a:off x="-9525" y="0"/>
            <a:ext cx="2746420" cy="2746420"/>
          </a:xfrm>
          <a:custGeom>
            <a:avLst/>
            <a:gdLst/>
            <a:ahLst/>
            <a:cxnLst/>
            <a:rect r="r" b="b" t="t" l="l"/>
            <a:pathLst>
              <a:path h="2746420" w="2746420">
                <a:moveTo>
                  <a:pt x="0" y="0"/>
                </a:moveTo>
                <a:lnTo>
                  <a:pt x="2746420" y="0"/>
                </a:lnTo>
                <a:lnTo>
                  <a:pt x="2746420" y="2746420"/>
                </a:lnTo>
                <a:lnTo>
                  <a:pt x="0" y="274642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0" y="0"/>
            <a:ext cx="2746420" cy="2746420"/>
          </a:xfrm>
          <a:custGeom>
            <a:avLst/>
            <a:gdLst/>
            <a:ahLst/>
            <a:cxnLst/>
            <a:rect r="r" b="b" t="t" l="l"/>
            <a:pathLst>
              <a:path h="2746420" w="2746420">
                <a:moveTo>
                  <a:pt x="0" y="0"/>
                </a:moveTo>
                <a:lnTo>
                  <a:pt x="2746420" y="0"/>
                </a:lnTo>
                <a:lnTo>
                  <a:pt x="2746420" y="2746420"/>
                </a:lnTo>
                <a:lnTo>
                  <a:pt x="0" y="274642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16811038" y="8714602"/>
            <a:ext cx="1476962" cy="1572398"/>
          </a:xfrm>
          <a:custGeom>
            <a:avLst/>
            <a:gdLst/>
            <a:ahLst/>
            <a:cxnLst/>
            <a:rect r="r" b="b" t="t" l="l"/>
            <a:pathLst>
              <a:path h="1572398" w="1476962">
                <a:moveTo>
                  <a:pt x="0" y="0"/>
                </a:moveTo>
                <a:lnTo>
                  <a:pt x="1476962" y="0"/>
                </a:lnTo>
                <a:lnTo>
                  <a:pt x="1476962" y="1572398"/>
                </a:lnTo>
                <a:lnTo>
                  <a:pt x="0" y="1572398"/>
                </a:lnTo>
                <a:lnTo>
                  <a:pt x="0" y="0"/>
                </a:lnTo>
                <a:close/>
              </a:path>
            </a:pathLst>
          </a:custGeom>
          <a:blipFill>
            <a:blip r:embed="rId4"/>
            <a:stretch>
              <a:fillRect l="-17161" t="-3381" r="0" b="-6668"/>
            </a:stretch>
          </a:blipFill>
        </p:spPr>
      </p:sp>
      <p:sp>
        <p:nvSpPr>
          <p:cNvPr name="TextBox 4" id="4"/>
          <p:cNvSpPr txBox="true"/>
          <p:nvPr/>
        </p:nvSpPr>
        <p:spPr>
          <a:xfrm rot="0">
            <a:off x="2746420" y="1293757"/>
            <a:ext cx="14202177" cy="7773001"/>
          </a:xfrm>
          <a:prstGeom prst="rect">
            <a:avLst/>
          </a:prstGeom>
        </p:spPr>
        <p:txBody>
          <a:bodyPr anchor="t" rtlCol="false" tIns="0" lIns="0" bIns="0" rIns="0">
            <a:spAutoFit/>
          </a:bodyPr>
          <a:lstStyle/>
          <a:p>
            <a:pPr algn="just" marL="0" indent="0" lvl="0">
              <a:lnSpc>
                <a:spcPts val="3631"/>
              </a:lnSpc>
            </a:pPr>
            <a:r>
              <a:rPr lang="en-US" sz="2905" spc="-116" strike="noStrike" u="none">
                <a:solidFill>
                  <a:srgbClr val="0B2556"/>
                </a:solidFill>
                <a:latin typeface="CMU Serif"/>
              </a:rPr>
              <a:t>Nos encontramos en un momento histórico en el que la </a:t>
            </a:r>
            <a:r>
              <a:rPr lang="en-US" sz="2905" spc="-116" strike="noStrike" u="none">
                <a:solidFill>
                  <a:srgbClr val="4D0303"/>
                </a:solidFill>
                <a:latin typeface="CMU Serif"/>
              </a:rPr>
              <a:t>crisis demográfica</a:t>
            </a:r>
            <a:r>
              <a:rPr lang="en-US" sz="2905" spc="-116" strike="noStrike" u="none">
                <a:solidFill>
                  <a:srgbClr val="0B2556"/>
                </a:solidFill>
                <a:latin typeface="CMU Serif"/>
              </a:rPr>
              <a:t> y la </a:t>
            </a:r>
            <a:r>
              <a:rPr lang="en-US" sz="2905" spc="-116" strike="noStrike" u="none">
                <a:solidFill>
                  <a:srgbClr val="4D0303"/>
                </a:solidFill>
                <a:latin typeface="CMU Serif"/>
              </a:rPr>
              <a:t>despoblación</a:t>
            </a:r>
            <a:r>
              <a:rPr lang="en-US" sz="2905" spc="-116" strike="noStrike" u="none">
                <a:solidFill>
                  <a:srgbClr val="0B2556"/>
                </a:solidFill>
                <a:latin typeface="CMU Serif"/>
              </a:rPr>
              <a:t> empiezan a ser reconocidas como graves amenazas al derecho de los ciudadanos a vivir dignamente y desarrollar sus proyectos profesionales y personales sin importar dónde vivan.</a:t>
            </a:r>
          </a:p>
          <a:p>
            <a:pPr algn="just" marL="0" indent="0" lvl="0">
              <a:lnSpc>
                <a:spcPts val="3631"/>
              </a:lnSpc>
            </a:pPr>
          </a:p>
          <a:p>
            <a:pPr algn="just" marL="0" indent="0" lvl="0">
              <a:lnSpc>
                <a:spcPts val="3631"/>
              </a:lnSpc>
            </a:pPr>
            <a:r>
              <a:rPr lang="en-US" sz="2905" spc="-116" strike="noStrike" u="none">
                <a:solidFill>
                  <a:srgbClr val="0B2556"/>
                </a:solidFill>
                <a:latin typeface="CMU Serif"/>
              </a:rPr>
              <a:t>Sabemos que todo ello, a su vez, amenaza con socavar la cohesión social y territorial de España y, por ende, los valores que compartimos tanto como país como parte integrante de la Unión Europea.</a:t>
            </a:r>
          </a:p>
          <a:p>
            <a:pPr algn="just" marL="0" indent="0" lvl="0">
              <a:lnSpc>
                <a:spcPts val="3631"/>
              </a:lnSpc>
            </a:pPr>
          </a:p>
          <a:p>
            <a:pPr algn="just" marL="0" indent="0" lvl="0">
              <a:lnSpc>
                <a:spcPts val="3631"/>
              </a:lnSpc>
            </a:pPr>
            <a:r>
              <a:rPr lang="en-US" sz="2905" spc="-116" strike="noStrike" u="none">
                <a:solidFill>
                  <a:srgbClr val="0B2556"/>
                </a:solidFill>
                <a:latin typeface="CMU Serif"/>
              </a:rPr>
              <a:t>Para hacer frente a este reto es más necesario que nunca idear y apoyar modelos alternativos capaces no sólo de retener a la población, sino también de fomentar el desarrollo local y sostenible a largo plazo.</a:t>
            </a:r>
          </a:p>
          <a:p>
            <a:pPr algn="just" marL="0" indent="0" lvl="0">
              <a:lnSpc>
                <a:spcPts val="3631"/>
              </a:lnSpc>
            </a:pPr>
          </a:p>
          <a:p>
            <a:pPr algn="just" marL="0" indent="0" lvl="0">
              <a:lnSpc>
                <a:spcPts val="3631"/>
              </a:lnSpc>
            </a:pPr>
            <a:r>
              <a:rPr lang="en-US" sz="2905" spc="-116" strike="noStrike" u="none">
                <a:solidFill>
                  <a:srgbClr val="0B2556"/>
                </a:solidFill>
                <a:latin typeface="CMU Serif"/>
              </a:rPr>
              <a:t>Según la categorización europea, Valverde de Burguillos (Badajoz) es un pueblo rural remoto en despoblación que cuenta con 280 habitantes. En los pueblos en despoblación, las personas mayores que van perdiendo autonomía personal tienen cada vez más dificultades para ser atendidas en sus necesidades básicas, lo que les obliga a abandonar el pueblo para ir a una residencia.</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3098304" y="1402010"/>
            <a:ext cx="8080707" cy="7597280"/>
          </a:xfrm>
          <a:prstGeom prst="rect">
            <a:avLst/>
          </a:prstGeom>
        </p:spPr>
        <p:txBody>
          <a:bodyPr anchor="t" rtlCol="false" tIns="0" lIns="0" bIns="0" rIns="0">
            <a:spAutoFit/>
          </a:bodyPr>
          <a:lstStyle/>
          <a:p>
            <a:pPr algn="l" marL="0" indent="0" lvl="0">
              <a:lnSpc>
                <a:spcPts val="6605"/>
              </a:lnSpc>
            </a:pPr>
            <a:r>
              <a:rPr lang="en-US" sz="6605" spc="-264" strike="noStrike" u="none">
                <a:solidFill>
                  <a:srgbClr val="0B2556"/>
                </a:solidFill>
                <a:latin typeface="CMU Serif"/>
              </a:rPr>
              <a:t>Sin embargo, lo que hace único a Valverde de Burguillos es que...</a:t>
            </a:r>
          </a:p>
          <a:p>
            <a:pPr algn="l" marL="0" indent="0" lvl="0">
              <a:lnSpc>
                <a:spcPts val="6605"/>
              </a:lnSpc>
            </a:pPr>
          </a:p>
          <a:p>
            <a:pPr algn="l" marL="0" indent="0" lvl="0">
              <a:lnSpc>
                <a:spcPts val="6605"/>
              </a:lnSpc>
            </a:pPr>
            <a:r>
              <a:rPr lang="en-US" sz="6605" spc="-264" strike="noStrike" u="none">
                <a:solidFill>
                  <a:srgbClr val="0B2556"/>
                </a:solidFill>
                <a:latin typeface="CMU Serif"/>
              </a:rPr>
              <a:t>...tiene una gran vida asociativa con alta capacidad para articular redes en torno a una causa común.</a:t>
            </a:r>
          </a:p>
        </p:txBody>
      </p:sp>
      <p:sp>
        <p:nvSpPr>
          <p:cNvPr name="Freeform 3" id="3"/>
          <p:cNvSpPr/>
          <p:nvPr/>
        </p:nvSpPr>
        <p:spPr>
          <a:xfrm flipH="false" flipV="false" rot="-10800000">
            <a:off x="14690626" y="1655917"/>
            <a:ext cx="1461230" cy="1461230"/>
          </a:xfrm>
          <a:custGeom>
            <a:avLst/>
            <a:gdLst/>
            <a:ahLst/>
            <a:cxnLst/>
            <a:rect r="r" b="b" t="t" l="l"/>
            <a:pathLst>
              <a:path h="1461230" w="1461230">
                <a:moveTo>
                  <a:pt x="0" y="0"/>
                </a:moveTo>
                <a:lnTo>
                  <a:pt x="1461230" y="0"/>
                </a:lnTo>
                <a:lnTo>
                  <a:pt x="1461230" y="1461230"/>
                </a:lnTo>
                <a:lnTo>
                  <a:pt x="0" y="146123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4" id="4"/>
          <p:cNvSpPr/>
          <p:nvPr/>
        </p:nvSpPr>
        <p:spPr>
          <a:xfrm flipH="false" flipV="false" rot="-10800000">
            <a:off x="12580043" y="4772811"/>
            <a:ext cx="3865884" cy="1932942"/>
          </a:xfrm>
          <a:custGeom>
            <a:avLst/>
            <a:gdLst/>
            <a:ahLst/>
            <a:cxnLst/>
            <a:rect r="r" b="b" t="t" l="l"/>
            <a:pathLst>
              <a:path h="1932942" w="3865884">
                <a:moveTo>
                  <a:pt x="0" y="0"/>
                </a:moveTo>
                <a:lnTo>
                  <a:pt x="3865884" y="0"/>
                </a:lnTo>
                <a:lnTo>
                  <a:pt x="3865884" y="1932942"/>
                </a:lnTo>
                <a:lnTo>
                  <a:pt x="0" y="1932942"/>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5" id="5"/>
          <p:cNvSpPr/>
          <p:nvPr/>
        </p:nvSpPr>
        <p:spPr>
          <a:xfrm flipH="false" flipV="false" rot="-10800000">
            <a:off x="12580043" y="6698141"/>
            <a:ext cx="3865884" cy="1932942"/>
          </a:xfrm>
          <a:custGeom>
            <a:avLst/>
            <a:gdLst/>
            <a:ahLst/>
            <a:cxnLst/>
            <a:rect r="r" b="b" t="t" l="l"/>
            <a:pathLst>
              <a:path h="1932942" w="3865884">
                <a:moveTo>
                  <a:pt x="0" y="0"/>
                </a:moveTo>
                <a:lnTo>
                  <a:pt x="3865884" y="0"/>
                </a:lnTo>
                <a:lnTo>
                  <a:pt x="3865884" y="1932942"/>
                </a:lnTo>
                <a:lnTo>
                  <a:pt x="0" y="1932942"/>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6" id="6"/>
          <p:cNvSpPr/>
          <p:nvPr/>
        </p:nvSpPr>
        <p:spPr>
          <a:xfrm flipH="false" flipV="false" rot="-8515644">
            <a:off x="11807343" y="2642248"/>
            <a:ext cx="3865884" cy="1932942"/>
          </a:xfrm>
          <a:custGeom>
            <a:avLst/>
            <a:gdLst/>
            <a:ahLst/>
            <a:cxnLst/>
            <a:rect r="r" b="b" t="t" l="l"/>
            <a:pathLst>
              <a:path h="1932942" w="3865884">
                <a:moveTo>
                  <a:pt x="0" y="0"/>
                </a:moveTo>
                <a:lnTo>
                  <a:pt x="3865884" y="0"/>
                </a:lnTo>
                <a:lnTo>
                  <a:pt x="3865884" y="1932942"/>
                </a:lnTo>
                <a:lnTo>
                  <a:pt x="0" y="1932942"/>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AutoShape 7" id="7"/>
          <p:cNvSpPr/>
          <p:nvPr/>
        </p:nvSpPr>
        <p:spPr>
          <a:xfrm flipV="true">
            <a:off x="14557276" y="-870706"/>
            <a:ext cx="0" cy="11687844"/>
          </a:xfrm>
          <a:prstGeom prst="line">
            <a:avLst/>
          </a:prstGeom>
          <a:ln cap="flat" w="285750">
            <a:solidFill>
              <a:srgbClr val="7FCF24"/>
            </a:solidFill>
            <a:prstDash val="solid"/>
            <a:headEnd type="none" len="sm" w="sm"/>
            <a:tailEnd type="none" len="sm" w="sm"/>
          </a:ln>
        </p:spPr>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3010811" y="6191200"/>
            <a:ext cx="2831616" cy="2831616"/>
          </a:xfrm>
          <a:custGeom>
            <a:avLst/>
            <a:gdLst/>
            <a:ahLst/>
            <a:cxnLst/>
            <a:rect r="r" b="b" t="t" l="l"/>
            <a:pathLst>
              <a:path h="2831616" w="2831616">
                <a:moveTo>
                  <a:pt x="0" y="0"/>
                </a:moveTo>
                <a:lnTo>
                  <a:pt x="2831616" y="0"/>
                </a:lnTo>
                <a:lnTo>
                  <a:pt x="2831616" y="2831616"/>
                </a:lnTo>
                <a:lnTo>
                  <a:pt x="0" y="2831616"/>
                </a:lnTo>
                <a:lnTo>
                  <a:pt x="0" y="0"/>
                </a:lnTo>
                <a:close/>
              </a:path>
            </a:pathLst>
          </a:custGeom>
          <a:blipFill>
            <a:blip r:embed="rId2"/>
            <a:stretch>
              <a:fillRect l="0" t="0" r="0" b="0"/>
            </a:stretch>
          </a:blipFill>
        </p:spPr>
      </p:sp>
      <p:sp>
        <p:nvSpPr>
          <p:cNvPr name="Freeform 3" id="3"/>
          <p:cNvSpPr/>
          <p:nvPr/>
        </p:nvSpPr>
        <p:spPr>
          <a:xfrm flipH="false" flipV="false" rot="0">
            <a:off x="10452548" y="1028700"/>
            <a:ext cx="7948142" cy="4470830"/>
          </a:xfrm>
          <a:custGeom>
            <a:avLst/>
            <a:gdLst/>
            <a:ahLst/>
            <a:cxnLst/>
            <a:rect r="r" b="b" t="t" l="l"/>
            <a:pathLst>
              <a:path h="4470830" w="7948142">
                <a:moveTo>
                  <a:pt x="0" y="0"/>
                </a:moveTo>
                <a:lnTo>
                  <a:pt x="7948142" y="0"/>
                </a:lnTo>
                <a:lnTo>
                  <a:pt x="7948142" y="4470830"/>
                </a:lnTo>
                <a:lnTo>
                  <a:pt x="0" y="4470830"/>
                </a:lnTo>
                <a:lnTo>
                  <a:pt x="0" y="0"/>
                </a:lnTo>
                <a:close/>
              </a:path>
            </a:pathLst>
          </a:custGeom>
          <a:blipFill>
            <a:blip r:embed="rId3"/>
            <a:stretch>
              <a:fillRect l="0" t="-12847" r="0" b="-12847"/>
            </a:stretch>
          </a:blipFill>
        </p:spPr>
      </p:sp>
      <p:sp>
        <p:nvSpPr>
          <p:cNvPr name="Freeform 4" id="4"/>
          <p:cNvSpPr/>
          <p:nvPr/>
        </p:nvSpPr>
        <p:spPr>
          <a:xfrm flipH="false" flipV="false" rot="0">
            <a:off x="4099084" y="6191200"/>
            <a:ext cx="5075901" cy="2711556"/>
          </a:xfrm>
          <a:custGeom>
            <a:avLst/>
            <a:gdLst/>
            <a:ahLst/>
            <a:cxnLst/>
            <a:rect r="r" b="b" t="t" l="l"/>
            <a:pathLst>
              <a:path h="2711556" w="5075901">
                <a:moveTo>
                  <a:pt x="0" y="0"/>
                </a:moveTo>
                <a:lnTo>
                  <a:pt x="5075901" y="0"/>
                </a:lnTo>
                <a:lnTo>
                  <a:pt x="5075901" y="2711556"/>
                </a:lnTo>
                <a:lnTo>
                  <a:pt x="0" y="2711556"/>
                </a:lnTo>
                <a:lnTo>
                  <a:pt x="0" y="0"/>
                </a:lnTo>
                <a:close/>
              </a:path>
            </a:pathLst>
          </a:custGeom>
          <a:blipFill>
            <a:blip r:embed="rId4"/>
            <a:stretch>
              <a:fillRect l="0" t="0" r="0" b="0"/>
            </a:stretch>
          </a:blipFill>
        </p:spPr>
      </p:sp>
      <p:sp>
        <p:nvSpPr>
          <p:cNvPr name="TextBox 5" id="5"/>
          <p:cNvSpPr txBox="true"/>
          <p:nvPr/>
        </p:nvSpPr>
        <p:spPr>
          <a:xfrm rot="0">
            <a:off x="2213121" y="1785640"/>
            <a:ext cx="8912220" cy="3682212"/>
          </a:xfrm>
          <a:prstGeom prst="rect">
            <a:avLst/>
          </a:prstGeom>
        </p:spPr>
        <p:txBody>
          <a:bodyPr anchor="t" rtlCol="false" tIns="0" lIns="0" bIns="0" rIns="0">
            <a:spAutoFit/>
          </a:bodyPr>
          <a:lstStyle/>
          <a:p>
            <a:pPr algn="l" marL="0" indent="0" lvl="0">
              <a:lnSpc>
                <a:spcPts val="4922"/>
              </a:lnSpc>
            </a:pPr>
            <a:r>
              <a:rPr lang="en-US" sz="3325" spc="-133" strike="noStrike" u="none">
                <a:solidFill>
                  <a:srgbClr val="0B2556"/>
                </a:solidFill>
                <a:latin typeface="CMU Serif"/>
              </a:rPr>
              <a:t>Tras una reflexión colectiva sobre la necesidad de enfrentar tanto la despoblación como el reto demográfico, la ciudadanía de Valverde de Burguillos planteó en 2019 junto con la Asociación Activa Valverde y el Ayuntamiento de Valverde de Burguillos el proyecto «Envejecer en mi Casa».</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857849" y="2675730"/>
            <a:ext cx="14567759" cy="1047749"/>
          </a:xfrm>
          <a:prstGeom prst="rect">
            <a:avLst/>
          </a:prstGeom>
        </p:spPr>
        <p:txBody>
          <a:bodyPr anchor="t" rtlCol="false" tIns="0" lIns="0" bIns="0" rIns="0">
            <a:spAutoFit/>
          </a:bodyPr>
          <a:lstStyle/>
          <a:p>
            <a:pPr algn="ctr" marL="0" indent="0" lvl="0">
              <a:lnSpc>
                <a:spcPts val="7649"/>
              </a:lnSpc>
              <a:spcBef>
                <a:spcPct val="0"/>
              </a:spcBef>
            </a:pPr>
            <a:r>
              <a:rPr lang="en-US" sz="8499" spc="-339" strike="noStrike" u="none">
                <a:solidFill>
                  <a:srgbClr val="0B2556"/>
                </a:solidFill>
                <a:latin typeface="CMU Serif"/>
              </a:rPr>
              <a:t>¿Qué es envejecer en mi casa?</a:t>
            </a:r>
          </a:p>
        </p:txBody>
      </p:sp>
      <p:sp>
        <p:nvSpPr>
          <p:cNvPr name="TextBox 3" id="3"/>
          <p:cNvSpPr txBox="true"/>
          <p:nvPr/>
        </p:nvSpPr>
        <p:spPr>
          <a:xfrm rot="0">
            <a:off x="1860120" y="4660736"/>
            <a:ext cx="14567759" cy="4150995"/>
          </a:xfrm>
          <a:prstGeom prst="rect">
            <a:avLst/>
          </a:prstGeom>
        </p:spPr>
        <p:txBody>
          <a:bodyPr anchor="t" rtlCol="false" tIns="0" lIns="0" bIns="0" rIns="0">
            <a:spAutoFit/>
          </a:bodyPr>
          <a:lstStyle/>
          <a:p>
            <a:pPr algn="ctr" marL="0" indent="0" lvl="0">
              <a:lnSpc>
                <a:spcPts val="4199"/>
              </a:lnSpc>
            </a:pPr>
            <a:r>
              <a:rPr lang="en-US" sz="2799" spc="-25" strike="noStrike" u="none">
                <a:solidFill>
                  <a:srgbClr val="0B2556"/>
                </a:solidFill>
                <a:latin typeface="CMU Serif"/>
              </a:rPr>
              <a:t>«Envejecer en mi Casa» es un proyecto surgido de la sociedad civil con el objetivo de transformar Valverde de Burguillos en un espacio que permita a las personas mayores seguir viviendo en su casa con garantías de seguridad, independencia </a:t>
            </a:r>
          </a:p>
          <a:p>
            <a:pPr algn="ctr" marL="0" indent="0" lvl="0">
              <a:lnSpc>
                <a:spcPts val="4199"/>
              </a:lnSpc>
            </a:pPr>
            <a:r>
              <a:rPr lang="en-US" sz="2799" spc="-25" strike="noStrike" u="none">
                <a:solidFill>
                  <a:srgbClr val="0B2556"/>
                </a:solidFill>
                <a:latin typeface="CMU Serif"/>
              </a:rPr>
              <a:t>y atención profesional cercana y de calidad. </a:t>
            </a:r>
          </a:p>
          <a:p>
            <a:pPr algn="just" marL="0" indent="0" lvl="0">
              <a:lnSpc>
                <a:spcPts val="4199"/>
              </a:lnSpc>
            </a:pPr>
          </a:p>
          <a:p>
            <a:pPr algn="ctr" marL="0" indent="0" lvl="0">
              <a:lnSpc>
                <a:spcPts val="4199"/>
              </a:lnSpc>
            </a:pPr>
            <a:r>
              <a:rPr lang="en-US" sz="2799" spc="-25" strike="noStrike" u="none">
                <a:solidFill>
                  <a:srgbClr val="0B2556"/>
                </a:solidFill>
                <a:latin typeface="CMU Serif"/>
              </a:rPr>
              <a:t>Además de retener población, forma parte de un enfoque integral de respuesta </a:t>
            </a:r>
          </a:p>
          <a:p>
            <a:pPr algn="ctr" marL="0" indent="0" lvl="0">
              <a:lnSpc>
                <a:spcPts val="4199"/>
              </a:lnSpc>
            </a:pPr>
            <a:r>
              <a:rPr lang="en-US" sz="2799" spc="-25" strike="noStrike" u="none">
                <a:solidFill>
                  <a:srgbClr val="0B2556"/>
                </a:solidFill>
                <a:latin typeface="CMU Serif"/>
              </a:rPr>
              <a:t>al reto demográfico basado en el desarrollo local </a:t>
            </a:r>
          </a:p>
          <a:p>
            <a:pPr algn="ctr" marL="0" indent="0" lvl="0">
              <a:lnSpc>
                <a:spcPts val="4199"/>
              </a:lnSpc>
            </a:pPr>
            <a:r>
              <a:rPr lang="en-US" sz="2799" spc="-25" strike="noStrike" u="none">
                <a:solidFill>
                  <a:srgbClr val="0B2556"/>
                </a:solidFill>
                <a:latin typeface="CMU Serif"/>
              </a:rPr>
              <a:t>y la generación de nuevos empleos en  la </a:t>
            </a:r>
            <a:r>
              <a:rPr lang="en-US" sz="2799" spc="-25" strike="noStrike" u="none">
                <a:solidFill>
                  <a:srgbClr val="0B2556"/>
                </a:solidFill>
                <a:latin typeface="CMU Serif Italics"/>
              </a:rPr>
              <a:t>economía gris</a:t>
            </a:r>
            <a:r>
              <a:rPr lang="en-US" sz="2799" spc="-25" strike="noStrike" u="none">
                <a:solidFill>
                  <a:srgbClr val="0B2556"/>
                </a:solidFill>
                <a:latin typeface="CMU Serif"/>
              </a:rPr>
              <a:t>.</a:t>
            </a:r>
          </a:p>
        </p:txBody>
      </p:sp>
      <p:sp>
        <p:nvSpPr>
          <p:cNvPr name="Freeform 4" id="4"/>
          <p:cNvSpPr/>
          <p:nvPr/>
        </p:nvSpPr>
        <p:spPr>
          <a:xfrm flipH="false" flipV="false" rot="0">
            <a:off x="-9525" y="0"/>
            <a:ext cx="2746420" cy="2746420"/>
          </a:xfrm>
          <a:custGeom>
            <a:avLst/>
            <a:gdLst/>
            <a:ahLst/>
            <a:cxnLst/>
            <a:rect r="r" b="b" t="t" l="l"/>
            <a:pathLst>
              <a:path h="2746420" w="2746420">
                <a:moveTo>
                  <a:pt x="0" y="0"/>
                </a:moveTo>
                <a:lnTo>
                  <a:pt x="2746420" y="0"/>
                </a:lnTo>
                <a:lnTo>
                  <a:pt x="2746420" y="2746420"/>
                </a:lnTo>
                <a:lnTo>
                  <a:pt x="0" y="2746420"/>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5" id="5"/>
          <p:cNvSpPr/>
          <p:nvPr/>
        </p:nvSpPr>
        <p:spPr>
          <a:xfrm flipH="false" flipV="false" rot="0">
            <a:off x="16811038" y="8714602"/>
            <a:ext cx="1476962" cy="1572398"/>
          </a:xfrm>
          <a:custGeom>
            <a:avLst/>
            <a:gdLst/>
            <a:ahLst/>
            <a:cxnLst/>
            <a:rect r="r" b="b" t="t" l="l"/>
            <a:pathLst>
              <a:path h="1572398" w="1476962">
                <a:moveTo>
                  <a:pt x="0" y="0"/>
                </a:moveTo>
                <a:lnTo>
                  <a:pt x="1476962" y="0"/>
                </a:lnTo>
                <a:lnTo>
                  <a:pt x="1476962" y="1572398"/>
                </a:lnTo>
                <a:lnTo>
                  <a:pt x="0" y="1572398"/>
                </a:lnTo>
                <a:lnTo>
                  <a:pt x="0" y="0"/>
                </a:lnTo>
                <a:close/>
              </a:path>
            </a:pathLst>
          </a:custGeom>
          <a:blipFill>
            <a:blip r:embed="rId4"/>
            <a:stretch>
              <a:fillRect l="-17161" t="-3381" r="0" b="-6668"/>
            </a:stretch>
          </a:blipFill>
        </p:spPr>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DAF8GuB_gXU</dc:identifier>
  <dcterms:modified xsi:type="dcterms:W3CDTF">2011-08-01T06:04:30Z</dcterms:modified>
  <cp:revision>1</cp:revision>
  <dc:title>Design Brief Professional Doc in Beige Black Brown Sleek Minimalist Style - Presentación</dc:title>
</cp:coreProperties>
</file>